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8FB7D"/>
    <a:srgbClr val="446174"/>
    <a:srgbClr val="EAF50B"/>
    <a:srgbClr val="0E19FA"/>
    <a:srgbClr val="EC243C"/>
    <a:srgbClr val="DAD0C2"/>
    <a:srgbClr val="CDBBA7"/>
    <a:srgbClr val="C6A6B1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36" autoAdjust="0"/>
  </p:normalViewPr>
  <p:slideViewPr>
    <p:cSldViewPr snapToGrid="0">
      <p:cViewPr varScale="1">
        <p:scale>
          <a:sx n="71" d="100"/>
          <a:sy n="71" d="100"/>
        </p:scale>
        <p:origin x="22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2680FE81-41B6-026E-5F77-CEF685B79B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14463" y="2200275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図プレースホルダー 7">
            <a:extLst>
              <a:ext uri="{FF2B5EF4-FFF2-40B4-BE49-F238E27FC236}">
                <a16:creationId xmlns:a16="http://schemas.microsoft.com/office/drawing/2014/main" id="{9D21288C-046C-0D4E-C411-634B7087E5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20655" y="5474374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図プレースホルダー 9">
            <a:extLst>
              <a:ext uri="{FF2B5EF4-FFF2-40B4-BE49-F238E27FC236}">
                <a16:creationId xmlns:a16="http://schemas.microsoft.com/office/drawing/2014/main" id="{23D5FDAF-DFFC-F0B3-6D2C-D9E3D5FDA57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547813" y="1336829"/>
            <a:ext cx="2452688" cy="2451979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1" name="図プレースホルダー 9">
            <a:extLst>
              <a:ext uri="{FF2B5EF4-FFF2-40B4-BE49-F238E27FC236}">
                <a16:creationId xmlns:a16="http://schemas.microsoft.com/office/drawing/2014/main" id="{F6CF3CCC-9A74-9DF3-3A6E-4CDE2AD3283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700213" y="1489229"/>
            <a:ext cx="2452688" cy="2451979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2" name="図プレースホルダー 9">
            <a:extLst>
              <a:ext uri="{FF2B5EF4-FFF2-40B4-BE49-F238E27FC236}">
                <a16:creationId xmlns:a16="http://schemas.microsoft.com/office/drawing/2014/main" id="{E5D877D5-2D20-6B23-00E7-02C2EF44556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852613" y="1641629"/>
            <a:ext cx="2452688" cy="2451979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3" name="図プレースホルダー 9">
            <a:extLst>
              <a:ext uri="{FF2B5EF4-FFF2-40B4-BE49-F238E27FC236}">
                <a16:creationId xmlns:a16="http://schemas.microsoft.com/office/drawing/2014/main" id="{40730288-9C9C-07EC-4410-C8313BA6AA9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005013" y="1794029"/>
            <a:ext cx="2452688" cy="2451979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4" name="図プレースホルダー 9">
            <a:extLst>
              <a:ext uri="{FF2B5EF4-FFF2-40B4-BE49-F238E27FC236}">
                <a16:creationId xmlns:a16="http://schemas.microsoft.com/office/drawing/2014/main" id="{5A76A877-F2E4-694A-E0BF-2E89516CA2D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157413" y="1946429"/>
            <a:ext cx="2452688" cy="2451979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2023/10/31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プレースホルダー 29">
            <a:extLst>
              <a:ext uri="{FF2B5EF4-FFF2-40B4-BE49-F238E27FC236}">
                <a16:creationId xmlns:a16="http://schemas.microsoft.com/office/drawing/2014/main" id="{ABF33245-A388-B4CE-6F5D-B78ECD08329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30" b="9930"/>
          <a:stretch>
            <a:fillRect/>
          </a:stretch>
        </p:blipFill>
        <p:spPr>
          <a:xfrm>
            <a:off x="0" y="-49890"/>
            <a:ext cx="7559675" cy="9133929"/>
          </a:xfrm>
        </p:spPr>
      </p:pic>
      <p:sp>
        <p:nvSpPr>
          <p:cNvPr id="56" name="四角形: 角を丸くする 55">
            <a:extLst>
              <a:ext uri="{FF2B5EF4-FFF2-40B4-BE49-F238E27FC236}">
                <a16:creationId xmlns:a16="http://schemas.microsoft.com/office/drawing/2014/main" id="{0EFFE25D-D866-9701-0186-4A5C82B440A7}"/>
              </a:ext>
            </a:extLst>
          </p:cNvPr>
          <p:cNvSpPr/>
          <p:nvPr/>
        </p:nvSpPr>
        <p:spPr>
          <a:xfrm>
            <a:off x="2822674" y="6999275"/>
            <a:ext cx="4560311" cy="186470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楕円 33">
            <a:extLst>
              <a:ext uri="{FF2B5EF4-FFF2-40B4-BE49-F238E27FC236}">
                <a16:creationId xmlns:a16="http://schemas.microsoft.com/office/drawing/2014/main" id="{112A9173-60D4-8557-6D39-2FC1F056D20A}"/>
              </a:ext>
            </a:extLst>
          </p:cNvPr>
          <p:cNvSpPr/>
          <p:nvPr/>
        </p:nvSpPr>
        <p:spPr>
          <a:xfrm>
            <a:off x="1334049" y="5345906"/>
            <a:ext cx="1700177" cy="170017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ｂ</a:t>
            </a:r>
          </a:p>
        </p:txBody>
      </p:sp>
      <p:sp>
        <p:nvSpPr>
          <p:cNvPr id="33" name="楕円 32">
            <a:extLst>
              <a:ext uri="{FF2B5EF4-FFF2-40B4-BE49-F238E27FC236}">
                <a16:creationId xmlns:a16="http://schemas.microsoft.com/office/drawing/2014/main" id="{6A8ED695-68BC-7630-9FC0-E6679C3BBAAF}"/>
              </a:ext>
            </a:extLst>
          </p:cNvPr>
          <p:cNvSpPr/>
          <p:nvPr/>
        </p:nvSpPr>
        <p:spPr>
          <a:xfrm>
            <a:off x="2660686" y="4066501"/>
            <a:ext cx="2510393" cy="251039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ｂ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4A266B-D5A2-4BF2-F942-B5DA78F2C3D4}"/>
              </a:ext>
            </a:extLst>
          </p:cNvPr>
          <p:cNvSpPr/>
          <p:nvPr/>
        </p:nvSpPr>
        <p:spPr>
          <a:xfrm>
            <a:off x="0" y="9084039"/>
            <a:ext cx="7559675" cy="16077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矢印: 五方向 3">
            <a:extLst>
              <a:ext uri="{FF2B5EF4-FFF2-40B4-BE49-F238E27FC236}">
                <a16:creationId xmlns:a16="http://schemas.microsoft.com/office/drawing/2014/main" id="{7B28446A-D283-F496-9830-4727B50CCF26}"/>
              </a:ext>
            </a:extLst>
          </p:cNvPr>
          <p:cNvSpPr/>
          <p:nvPr/>
        </p:nvSpPr>
        <p:spPr>
          <a:xfrm rot="5400000">
            <a:off x="2240886" y="-2290775"/>
            <a:ext cx="3077902" cy="7559675"/>
          </a:xfrm>
          <a:prstGeom prst="homePlate">
            <a:avLst/>
          </a:prstGeom>
          <a:solidFill>
            <a:srgbClr val="44617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A1B55BD-E3E2-D0DE-016E-2B81C0B7C1C6}"/>
              </a:ext>
            </a:extLst>
          </p:cNvPr>
          <p:cNvSpPr txBox="1"/>
          <p:nvPr/>
        </p:nvSpPr>
        <p:spPr>
          <a:xfrm>
            <a:off x="1295505" y="331793"/>
            <a:ext cx="5109091" cy="1569660"/>
          </a:xfrm>
          <a:prstGeom prst="rect">
            <a:avLst/>
          </a:prstGeom>
          <a:noFill/>
          <a:effectLst>
            <a:outerShdw blurRad="50800" dist="50800" dir="3000000" algn="tl" rotWithShape="0">
              <a:schemeClr val="tx1">
                <a:lumMod val="75000"/>
                <a:lumOff val="25000"/>
              </a:scheme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建物の専門家に</a:t>
            </a:r>
            <a:endParaRPr kumimoji="1" lang="en-US" altLang="ja-JP" sz="4800" dirty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  <a:p>
            <a:pPr algn="ctr"/>
            <a:r>
              <a:rPr kumimoji="1" lang="ja-JP" altLang="en-US" sz="48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お任せください！</a:t>
            </a:r>
          </a:p>
        </p:txBody>
      </p:sp>
      <p:pic>
        <p:nvPicPr>
          <p:cNvPr id="55" name="図プレースホルダー 54">
            <a:extLst>
              <a:ext uri="{FF2B5EF4-FFF2-40B4-BE49-F238E27FC236}">
                <a16:creationId xmlns:a16="http://schemas.microsoft.com/office/drawing/2014/main" id="{3D1EC85D-668B-15B2-AAD6-52909904ADB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5" b="26215"/>
          <a:stretch>
            <a:fillRect/>
          </a:stretch>
        </p:blipFill>
        <p:spPr>
          <a:xfrm>
            <a:off x="4792663" y="9136063"/>
            <a:ext cx="2501900" cy="1427162"/>
          </a:xfrm>
        </p:spPr>
      </p:pic>
      <p:pic>
        <p:nvPicPr>
          <p:cNvPr id="24" name="図プレースホルダー 23">
            <a:extLst>
              <a:ext uri="{FF2B5EF4-FFF2-40B4-BE49-F238E27FC236}">
                <a16:creationId xmlns:a16="http://schemas.microsoft.com/office/drawing/2014/main" id="{EC28EE7D-E0F1-1B20-B7C5-6ED3F340758A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1" r="16641"/>
          <a:stretch>
            <a:fillRect/>
          </a:stretch>
        </p:blipFill>
        <p:spPr>
          <a:xfrm>
            <a:off x="1201514" y="5184482"/>
            <a:ext cx="1785937" cy="1785938"/>
          </a:xfrm>
        </p:spPr>
      </p:pic>
      <p:pic>
        <p:nvPicPr>
          <p:cNvPr id="22" name="図プレースホルダー 21">
            <a:extLst>
              <a:ext uri="{FF2B5EF4-FFF2-40B4-BE49-F238E27FC236}">
                <a16:creationId xmlns:a16="http://schemas.microsoft.com/office/drawing/2014/main" id="{02384976-D3DA-6794-C8BD-0C2683889613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1" r="16641"/>
          <a:stretch>
            <a:fillRect/>
          </a:stretch>
        </p:blipFill>
        <p:spPr>
          <a:xfrm>
            <a:off x="2623709" y="4012073"/>
            <a:ext cx="2452687" cy="2452687"/>
          </a:xfrm>
        </p:spPr>
      </p:pic>
      <p:sp>
        <p:nvSpPr>
          <p:cNvPr id="32" name="楕円 31">
            <a:extLst>
              <a:ext uri="{FF2B5EF4-FFF2-40B4-BE49-F238E27FC236}">
                <a16:creationId xmlns:a16="http://schemas.microsoft.com/office/drawing/2014/main" id="{10908943-E769-9176-8F63-836978B7B5C7}"/>
              </a:ext>
            </a:extLst>
          </p:cNvPr>
          <p:cNvSpPr/>
          <p:nvPr/>
        </p:nvSpPr>
        <p:spPr>
          <a:xfrm>
            <a:off x="4872592" y="2097779"/>
            <a:ext cx="2510393" cy="251039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ｂ</a:t>
            </a:r>
          </a:p>
        </p:txBody>
      </p:sp>
      <p:sp>
        <p:nvSpPr>
          <p:cNvPr id="31" name="楕円 30">
            <a:extLst>
              <a:ext uri="{FF2B5EF4-FFF2-40B4-BE49-F238E27FC236}">
                <a16:creationId xmlns:a16="http://schemas.microsoft.com/office/drawing/2014/main" id="{C02E93CF-50A9-0C46-DF27-6CBEA47CA852}"/>
              </a:ext>
            </a:extLst>
          </p:cNvPr>
          <p:cNvSpPr/>
          <p:nvPr/>
        </p:nvSpPr>
        <p:spPr>
          <a:xfrm>
            <a:off x="312281" y="2303312"/>
            <a:ext cx="2510393" cy="251039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" name="図プレースホルダー 17">
            <a:extLst>
              <a:ext uri="{FF2B5EF4-FFF2-40B4-BE49-F238E27FC236}">
                <a16:creationId xmlns:a16="http://schemas.microsoft.com/office/drawing/2014/main" id="{1937D2D6-181C-47D4-5079-29080800B966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5" r="15525"/>
          <a:stretch/>
        </p:blipFill>
        <p:spPr>
          <a:xfrm>
            <a:off x="296863" y="2257425"/>
            <a:ext cx="2452687" cy="2451100"/>
          </a:xfrm>
        </p:spPr>
      </p:pic>
      <p:sp>
        <p:nvSpPr>
          <p:cNvPr id="28" name="object 9">
            <a:extLst>
              <a:ext uri="{FF2B5EF4-FFF2-40B4-BE49-F238E27FC236}">
                <a16:creationId xmlns:a16="http://schemas.microsoft.com/office/drawing/2014/main" id="{76360444-0883-E4D6-D6E8-C8102774B6D2}"/>
              </a:ext>
            </a:extLst>
          </p:cNvPr>
          <p:cNvSpPr txBox="1"/>
          <p:nvPr/>
        </p:nvSpPr>
        <p:spPr>
          <a:xfrm>
            <a:off x="4368443" y="7215187"/>
            <a:ext cx="3102887" cy="1497837"/>
          </a:xfrm>
          <a:prstGeom prst="rect">
            <a:avLst/>
          </a:prstGeom>
        </p:spPr>
        <p:txBody>
          <a:bodyPr vert="horz" wrap="square" lIns="0" tIns="60951" rIns="0" bIns="0" rtlCol="0">
            <a:spAutoFit/>
          </a:bodyPr>
          <a:lstStyle/>
          <a:p>
            <a:pPr marL="12699">
              <a:spcBef>
                <a:spcPts val="480"/>
              </a:spcBef>
            </a:pPr>
            <a:r>
              <a:rPr lang="ja-JP" altLang="en-US" sz="1600" spc="-5" dirty="0">
                <a:solidFill>
                  <a:srgbClr val="231F20"/>
                </a:solidFill>
                <a:latin typeface="+mn-ea"/>
                <a:cs typeface="メイリオ"/>
              </a:rPr>
              <a:t>〇〇〇〇</a:t>
            </a:r>
            <a:r>
              <a:rPr sz="1600" spc="-5" dirty="0">
                <a:solidFill>
                  <a:srgbClr val="231F20"/>
                </a:solidFill>
                <a:latin typeface="+mn-ea"/>
                <a:cs typeface="メイリオ"/>
              </a:rPr>
              <a:t>、</a:t>
            </a:r>
            <a:r>
              <a:rPr lang="ja-JP" altLang="en-US" sz="1600" spc="-5" dirty="0">
                <a:solidFill>
                  <a:srgbClr val="231F20"/>
                </a:solidFill>
                <a:latin typeface="+mn-ea"/>
                <a:cs typeface="メイリオ"/>
              </a:rPr>
              <a:t>〇〇〇〇</a:t>
            </a:r>
            <a:r>
              <a:rPr sz="1600" spc="-5" dirty="0">
                <a:solidFill>
                  <a:srgbClr val="231F20"/>
                </a:solidFill>
                <a:latin typeface="+mn-ea"/>
                <a:cs typeface="メイリオ"/>
              </a:rPr>
              <a:t>、</a:t>
            </a:r>
            <a:r>
              <a:rPr lang="ja-JP" altLang="en-US" sz="1600" spc="-5" dirty="0">
                <a:solidFill>
                  <a:srgbClr val="231F20"/>
                </a:solidFill>
                <a:latin typeface="+mn-ea"/>
                <a:cs typeface="メイリオ"/>
              </a:rPr>
              <a:t>〇〇〇〇</a:t>
            </a:r>
            <a:endParaRPr sz="1600" dirty="0">
              <a:latin typeface="+mn-ea"/>
              <a:cs typeface="メイリオ"/>
            </a:endParaRPr>
          </a:p>
          <a:p>
            <a:pPr marL="12699">
              <a:spcBef>
                <a:spcPts val="375"/>
              </a:spcBef>
            </a:pPr>
            <a:r>
              <a:rPr lang="ja-JP" altLang="en-US" sz="1600" spc="-5" dirty="0">
                <a:solidFill>
                  <a:srgbClr val="231F20"/>
                </a:solidFill>
                <a:latin typeface="+mn-ea"/>
                <a:cs typeface="メイリオ"/>
              </a:rPr>
              <a:t>〇〇〇〇</a:t>
            </a:r>
            <a:r>
              <a:rPr sz="1600" spc="-5" dirty="0">
                <a:solidFill>
                  <a:srgbClr val="231F20"/>
                </a:solidFill>
                <a:latin typeface="+mn-ea"/>
                <a:cs typeface="メイリオ"/>
              </a:rPr>
              <a:t>、</a:t>
            </a:r>
            <a:r>
              <a:rPr lang="ja-JP" altLang="en-US" sz="1600" spc="-5" dirty="0">
                <a:solidFill>
                  <a:srgbClr val="231F20"/>
                </a:solidFill>
                <a:latin typeface="+mn-ea"/>
                <a:cs typeface="メイリオ"/>
              </a:rPr>
              <a:t>〇〇〇〇</a:t>
            </a:r>
            <a:r>
              <a:rPr sz="1600" spc="-5" dirty="0">
                <a:solidFill>
                  <a:srgbClr val="231F20"/>
                </a:solidFill>
                <a:latin typeface="+mn-ea"/>
                <a:cs typeface="メイリオ"/>
              </a:rPr>
              <a:t>、</a:t>
            </a:r>
            <a:r>
              <a:rPr lang="ja-JP" altLang="en-US" sz="1600" spc="-5" dirty="0">
                <a:solidFill>
                  <a:srgbClr val="231F20"/>
                </a:solidFill>
                <a:latin typeface="+mn-ea"/>
                <a:cs typeface="メイリオ"/>
              </a:rPr>
              <a:t>〇〇〇〇</a:t>
            </a:r>
            <a:endParaRPr sz="1600" dirty="0">
              <a:latin typeface="+mn-ea"/>
              <a:cs typeface="メイリオ"/>
            </a:endParaRPr>
          </a:p>
          <a:p>
            <a:pPr marL="12699">
              <a:spcBef>
                <a:spcPts val="380"/>
              </a:spcBef>
            </a:pPr>
            <a:r>
              <a:rPr lang="ja-JP" altLang="en-US" sz="1600" spc="-5" dirty="0">
                <a:solidFill>
                  <a:srgbClr val="231F20"/>
                </a:solidFill>
                <a:latin typeface="+mn-ea"/>
                <a:cs typeface="メイリオ"/>
              </a:rPr>
              <a:t>〇〇〇〇</a:t>
            </a:r>
            <a:r>
              <a:rPr sz="1600" spc="-5" dirty="0">
                <a:solidFill>
                  <a:srgbClr val="231F20"/>
                </a:solidFill>
                <a:latin typeface="+mn-ea"/>
                <a:cs typeface="メイリオ"/>
              </a:rPr>
              <a:t>、</a:t>
            </a:r>
            <a:r>
              <a:rPr lang="ja-JP" altLang="en-US" sz="1600" spc="-5" dirty="0">
                <a:solidFill>
                  <a:srgbClr val="231F20"/>
                </a:solidFill>
                <a:latin typeface="+mn-ea"/>
                <a:cs typeface="メイリオ"/>
              </a:rPr>
              <a:t>〇〇〇〇</a:t>
            </a:r>
            <a:r>
              <a:rPr sz="1600" spc="-5" dirty="0">
                <a:solidFill>
                  <a:srgbClr val="231F20"/>
                </a:solidFill>
                <a:latin typeface="+mn-ea"/>
                <a:cs typeface="メイリオ"/>
              </a:rPr>
              <a:t>、</a:t>
            </a:r>
            <a:r>
              <a:rPr lang="ja-JP" altLang="en-US" sz="1600" spc="-5" dirty="0">
                <a:solidFill>
                  <a:srgbClr val="231F20"/>
                </a:solidFill>
                <a:latin typeface="+mn-ea"/>
                <a:cs typeface="メイリオ"/>
              </a:rPr>
              <a:t>〇〇〇〇</a:t>
            </a:r>
            <a:endParaRPr lang="en-US" altLang="ja-JP" sz="1600" spc="-5" dirty="0">
              <a:solidFill>
                <a:srgbClr val="231F20"/>
              </a:solidFill>
              <a:latin typeface="+mn-ea"/>
              <a:cs typeface="メイリオ"/>
            </a:endParaRPr>
          </a:p>
          <a:p>
            <a:pPr marL="12699">
              <a:spcBef>
                <a:spcPts val="380"/>
              </a:spcBef>
            </a:pPr>
            <a:r>
              <a:rPr lang="ja-JP" altLang="en-US" sz="1600" spc="-5" dirty="0">
                <a:solidFill>
                  <a:srgbClr val="231F20"/>
                </a:solidFill>
                <a:latin typeface="+mn-ea"/>
                <a:cs typeface="メイリオ"/>
              </a:rPr>
              <a:t>〇〇〇〇、〇〇〇〇、〇〇〇〇</a:t>
            </a:r>
            <a:endParaRPr lang="ja-JP" altLang="en-US" sz="1600" dirty="0">
              <a:latin typeface="+mn-ea"/>
              <a:cs typeface="メイリオ"/>
            </a:endParaRPr>
          </a:p>
          <a:p>
            <a:pPr marL="12699">
              <a:spcBef>
                <a:spcPts val="380"/>
              </a:spcBef>
            </a:pPr>
            <a:r>
              <a:rPr lang="ja-JP" altLang="en-US" sz="1600" spc="-5" dirty="0">
                <a:solidFill>
                  <a:srgbClr val="231F20"/>
                </a:solidFill>
                <a:latin typeface="+mn-ea"/>
                <a:cs typeface="メイリオ"/>
              </a:rPr>
              <a:t>〇〇〇〇、〇〇〇〇、〇〇〇〇</a:t>
            </a:r>
            <a:endParaRPr lang="ja-JP" altLang="en-US" sz="1600" dirty="0">
              <a:latin typeface="+mn-ea"/>
              <a:cs typeface="メイリオ"/>
            </a:endParaRPr>
          </a:p>
        </p:txBody>
      </p:sp>
      <p:sp>
        <p:nvSpPr>
          <p:cNvPr id="39" name="楕円 38">
            <a:extLst>
              <a:ext uri="{FF2B5EF4-FFF2-40B4-BE49-F238E27FC236}">
                <a16:creationId xmlns:a16="http://schemas.microsoft.com/office/drawing/2014/main" id="{6AD10DFC-B8BA-DFE5-6830-C79DF8CE0076}"/>
              </a:ext>
            </a:extLst>
          </p:cNvPr>
          <p:cNvSpPr/>
          <p:nvPr/>
        </p:nvSpPr>
        <p:spPr>
          <a:xfrm>
            <a:off x="394717" y="7046083"/>
            <a:ext cx="1700177" cy="1700177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75000">
                <a:srgbClr val="FFFF99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2B69530B-3C24-5FFA-A7F6-B3A0866E85D2}"/>
              </a:ext>
            </a:extLst>
          </p:cNvPr>
          <p:cNvSpPr txBox="1"/>
          <p:nvPr/>
        </p:nvSpPr>
        <p:spPr>
          <a:xfrm>
            <a:off x="699945" y="7251753"/>
            <a:ext cx="1089722" cy="36933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ja-JP" altLang="en-US" sz="1800" spc="130" dirty="0">
                <a:solidFill>
                  <a:srgbClr val="ED1C2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/>
              </a:rPr>
              <a:t>お見積り</a:t>
            </a:r>
            <a:endParaRPr lang="ja-JP" altLang="en-US" sz="1800" baseline="2283" dirty="0"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メイリオ"/>
            </a:endParaRPr>
          </a:p>
        </p:txBody>
      </p:sp>
      <p:sp>
        <p:nvSpPr>
          <p:cNvPr id="40" name="四角形: 角を丸くする 39">
            <a:extLst>
              <a:ext uri="{FF2B5EF4-FFF2-40B4-BE49-F238E27FC236}">
                <a16:creationId xmlns:a16="http://schemas.microsoft.com/office/drawing/2014/main" id="{82BDB173-FF63-C87C-557A-D5B4426B27A8}"/>
              </a:ext>
            </a:extLst>
          </p:cNvPr>
          <p:cNvSpPr/>
          <p:nvPr/>
        </p:nvSpPr>
        <p:spPr>
          <a:xfrm>
            <a:off x="5774506" y="4939107"/>
            <a:ext cx="1257054" cy="429713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G創英角ｺﾞｼｯｸUB" panose="020B0909000000000000" pitchFamily="49" charset="-128"/>
                <a:ea typeface="HG創英角ｺﾞｼｯｸUB" panose="020B0909000000000000" pitchFamily="49" charset="-128"/>
                <a:cs typeface="+mn-cs"/>
              </a:rPr>
              <a:t>外壁塗装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A504AEF-2333-8577-1F30-DD2E0F6D348C}"/>
              </a:ext>
            </a:extLst>
          </p:cNvPr>
          <p:cNvSpPr txBox="1"/>
          <p:nvPr/>
        </p:nvSpPr>
        <p:spPr>
          <a:xfrm>
            <a:off x="610941" y="7597332"/>
            <a:ext cx="1306896" cy="769441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ja-JP" altLang="en-US" sz="6600" spc="-37" baseline="2283" dirty="0">
                <a:solidFill>
                  <a:srgbClr val="ED1C2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/>
              </a:rPr>
              <a:t>無料</a:t>
            </a:r>
            <a:endParaRPr lang="ja-JP" altLang="en-US" sz="6600" baseline="2283" dirty="0"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メイリオ"/>
            </a:endParaRPr>
          </a:p>
        </p:txBody>
      </p:sp>
      <p:sp>
        <p:nvSpPr>
          <p:cNvPr id="41" name="四角形: 角を丸くする 40">
            <a:extLst>
              <a:ext uri="{FF2B5EF4-FFF2-40B4-BE49-F238E27FC236}">
                <a16:creationId xmlns:a16="http://schemas.microsoft.com/office/drawing/2014/main" id="{2499B50D-5264-DEC0-6E79-234718435F1C}"/>
              </a:ext>
            </a:extLst>
          </p:cNvPr>
          <p:cNvSpPr/>
          <p:nvPr/>
        </p:nvSpPr>
        <p:spPr>
          <a:xfrm>
            <a:off x="249299" y="4885702"/>
            <a:ext cx="1257054" cy="429713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G創英角ｺﾞｼｯｸUB" panose="020B0909000000000000" pitchFamily="49" charset="-128"/>
                <a:ea typeface="HG創英角ｺﾞｼｯｸUB" panose="020B0909000000000000" pitchFamily="49" charset="-128"/>
                <a:cs typeface="+mn-cs"/>
              </a:rPr>
              <a:t>屋根塗装</a:t>
            </a:r>
          </a:p>
        </p:txBody>
      </p:sp>
      <p:sp>
        <p:nvSpPr>
          <p:cNvPr id="42" name="四角形: 角を丸くする 41">
            <a:extLst>
              <a:ext uri="{FF2B5EF4-FFF2-40B4-BE49-F238E27FC236}">
                <a16:creationId xmlns:a16="http://schemas.microsoft.com/office/drawing/2014/main" id="{961BDA4D-0B3B-6915-E855-07CF929E9729}"/>
              </a:ext>
            </a:extLst>
          </p:cNvPr>
          <p:cNvSpPr/>
          <p:nvPr/>
        </p:nvSpPr>
        <p:spPr>
          <a:xfrm>
            <a:off x="4918133" y="6109765"/>
            <a:ext cx="1799824" cy="44021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G創英角ｺﾞｼｯｸUB" panose="020B0909000000000000" pitchFamily="49" charset="-128"/>
                <a:ea typeface="HG創英角ｺﾞｼｯｸUB" panose="020B0909000000000000" pitchFamily="49" charset="-128"/>
                <a:cs typeface="+mn-cs"/>
              </a:rPr>
              <a:t>リノベーション</a:t>
            </a:r>
          </a:p>
        </p:txBody>
      </p:sp>
      <p:sp>
        <p:nvSpPr>
          <p:cNvPr id="43" name="object 18">
            <a:extLst>
              <a:ext uri="{FF2B5EF4-FFF2-40B4-BE49-F238E27FC236}">
                <a16:creationId xmlns:a16="http://schemas.microsoft.com/office/drawing/2014/main" id="{40CA0118-51C7-36DE-1CAC-B097E22B4579}"/>
              </a:ext>
            </a:extLst>
          </p:cNvPr>
          <p:cNvSpPr txBox="1"/>
          <p:nvPr/>
        </p:nvSpPr>
        <p:spPr>
          <a:xfrm>
            <a:off x="335503" y="9259126"/>
            <a:ext cx="2158679" cy="452053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sz="2800" spc="-1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〇〇〇塗装</a:t>
            </a:r>
            <a:endParaRPr sz="2800" dirty="0">
              <a:solidFill>
                <a:schemeClr val="bg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</p:txBody>
      </p:sp>
      <p:sp>
        <p:nvSpPr>
          <p:cNvPr id="46" name="object 21">
            <a:extLst>
              <a:ext uri="{FF2B5EF4-FFF2-40B4-BE49-F238E27FC236}">
                <a16:creationId xmlns:a16="http://schemas.microsoft.com/office/drawing/2014/main" id="{C4D45737-8500-FE5F-FC04-19FE4AB2FAAD}"/>
              </a:ext>
            </a:extLst>
          </p:cNvPr>
          <p:cNvSpPr txBox="1"/>
          <p:nvPr/>
        </p:nvSpPr>
        <p:spPr>
          <a:xfrm>
            <a:off x="2320518" y="9260806"/>
            <a:ext cx="1978372" cy="456533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lang="en-US" altLang="ja-JP" sz="1500" spc="-15" baseline="100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【</a:t>
            </a:r>
            <a:r>
              <a:rPr sz="1500" spc="-15" baseline="100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営業時間</a:t>
            </a:r>
            <a:r>
              <a:rPr lang="en-US" altLang="ja-JP" sz="1500" spc="-15" baseline="100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】</a:t>
            </a:r>
            <a:r>
              <a:rPr lang="en-US" altLang="ja-JP" sz="1400" spc="-1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00:00</a:t>
            </a:r>
            <a:r>
              <a:rPr lang="ja-JP" altLang="en-US" sz="1400" spc="-1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～</a:t>
            </a:r>
            <a:r>
              <a:rPr lang="en-US" altLang="ja-JP" sz="1400" spc="-1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00:00</a:t>
            </a:r>
            <a:endParaRPr lang="ja-JP" altLang="en-US" sz="1400" dirty="0">
              <a:solidFill>
                <a:schemeClr val="bg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  <a:p>
            <a:pPr marL="12699">
              <a:spcBef>
                <a:spcPts val="100"/>
              </a:spcBef>
            </a:pPr>
            <a:r>
              <a:rPr lang="en-US" altLang="ja-JP" sz="1500" spc="-15" baseline="100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【</a:t>
            </a:r>
            <a:r>
              <a:rPr lang="ja-JP" altLang="en-US" sz="1500" spc="-15" baseline="100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定休日</a:t>
            </a:r>
            <a:r>
              <a:rPr lang="en-US" altLang="ja-JP" sz="1500" spc="-15" baseline="100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】</a:t>
            </a:r>
            <a:r>
              <a:rPr lang="ja-JP" altLang="en-US" sz="1500" spc="-15" baseline="100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　</a:t>
            </a:r>
            <a:r>
              <a:rPr lang="ja-JP" altLang="en-US" sz="1400" spc="-1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○曜日</a:t>
            </a:r>
            <a:endParaRPr lang="ja-JP" altLang="en-US" sz="1400" dirty="0">
              <a:solidFill>
                <a:schemeClr val="bg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</p:txBody>
      </p:sp>
      <p:sp>
        <p:nvSpPr>
          <p:cNvPr id="49" name="object 24">
            <a:extLst>
              <a:ext uri="{FF2B5EF4-FFF2-40B4-BE49-F238E27FC236}">
                <a16:creationId xmlns:a16="http://schemas.microsoft.com/office/drawing/2014/main" id="{FBF73B0D-7EC7-9948-BF6D-A5270E65AF94}"/>
              </a:ext>
            </a:extLst>
          </p:cNvPr>
          <p:cNvSpPr txBox="1"/>
          <p:nvPr/>
        </p:nvSpPr>
        <p:spPr>
          <a:xfrm>
            <a:off x="338983" y="9831476"/>
            <a:ext cx="3959907" cy="151301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sz="9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〒000-0000 〇〇県〇〇〇市〇〇〇〇街12-</a:t>
            </a:r>
            <a:r>
              <a:rPr lang="en-US" sz="9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3</a:t>
            </a:r>
            <a:r>
              <a:rPr sz="9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4</a:t>
            </a:r>
            <a:r>
              <a:rPr lang="en-US" sz="9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 </a:t>
            </a:r>
            <a:r>
              <a:rPr sz="9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〇〇〇ビル </a:t>
            </a:r>
            <a:r>
              <a:rPr sz="900" spc="-1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00</a:t>
            </a:r>
            <a:r>
              <a:rPr sz="900" spc="-5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階</a:t>
            </a:r>
            <a:endParaRPr sz="900" dirty="0">
              <a:solidFill>
                <a:schemeClr val="bg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</p:txBody>
      </p:sp>
      <p:sp>
        <p:nvSpPr>
          <p:cNvPr id="50" name="object 18">
            <a:extLst>
              <a:ext uri="{FF2B5EF4-FFF2-40B4-BE49-F238E27FC236}">
                <a16:creationId xmlns:a16="http://schemas.microsoft.com/office/drawing/2014/main" id="{0F8AF2FC-A4A7-9D70-09E3-2E9102933609}"/>
              </a:ext>
            </a:extLst>
          </p:cNvPr>
          <p:cNvSpPr txBox="1"/>
          <p:nvPr/>
        </p:nvSpPr>
        <p:spPr>
          <a:xfrm>
            <a:off x="335503" y="9974845"/>
            <a:ext cx="3901466" cy="551351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36826">
              <a:spcBef>
                <a:spcPts val="70"/>
              </a:spcBef>
            </a:pPr>
            <a:r>
              <a:rPr lang="en-US" sz="2400" spc="-10" dirty="0">
                <a:solidFill>
                  <a:schemeClr val="bg1"/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  <a:cs typeface="Arial" panose="020B0604020202020204" pitchFamily="34" charset="0"/>
              </a:rPr>
              <a:t>TEL:</a:t>
            </a:r>
            <a:r>
              <a:rPr lang="en-US" sz="3500" spc="-10" dirty="0">
                <a:solidFill>
                  <a:schemeClr val="bg1"/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  <a:cs typeface="Arial" panose="020B0604020202020204" pitchFamily="34" charset="0"/>
              </a:rPr>
              <a:t>000-000-</a:t>
            </a:r>
            <a:r>
              <a:rPr lang="en-US" sz="3500" spc="-20" dirty="0">
                <a:solidFill>
                  <a:schemeClr val="bg1"/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  <a:cs typeface="Arial" panose="020B0604020202020204" pitchFamily="34" charset="0"/>
              </a:rPr>
              <a:t>0000</a:t>
            </a:r>
            <a:endParaRPr lang="en-US" sz="3500" dirty="0">
              <a:solidFill>
                <a:schemeClr val="bg1"/>
              </a:solidFill>
              <a:latin typeface="Yu Gothic UI Semibold" panose="020B0700000000000000" pitchFamily="50" charset="-128"/>
              <a:ea typeface="Yu Gothic UI Semibold" panose="020B0700000000000000" pitchFamily="50" charset="-128"/>
              <a:cs typeface="Arial" panose="020B0604020202020204" pitchFamily="34" charset="0"/>
            </a:endParaRPr>
          </a:p>
        </p:txBody>
      </p:sp>
      <p:pic>
        <p:nvPicPr>
          <p:cNvPr id="60" name="図 59">
            <a:extLst>
              <a:ext uri="{FF2B5EF4-FFF2-40B4-BE49-F238E27FC236}">
                <a16:creationId xmlns:a16="http://schemas.microsoft.com/office/drawing/2014/main" id="{57E6CED7-9A65-794B-ABC7-860EABC8AEC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47" r="77510" b="1374"/>
          <a:stretch/>
        </p:blipFill>
        <p:spPr>
          <a:xfrm>
            <a:off x="2867879" y="6969727"/>
            <a:ext cx="1521238" cy="1864707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E647C9C4-4BD4-455A-EC1A-A1B2C6D54597}"/>
              </a:ext>
            </a:extLst>
          </p:cNvPr>
          <p:cNvSpPr txBox="1"/>
          <p:nvPr/>
        </p:nvSpPr>
        <p:spPr>
          <a:xfrm>
            <a:off x="3086665" y="7379919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rgbClr val="C000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安心の</a:t>
            </a:r>
            <a:endParaRPr kumimoji="1" lang="en-US" altLang="ja-JP" dirty="0">
              <a:solidFill>
                <a:srgbClr val="C00000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  <a:p>
            <a:pPr algn="ctr"/>
            <a:r>
              <a:rPr kumimoji="1" lang="ja-JP" altLang="en-US" dirty="0">
                <a:solidFill>
                  <a:srgbClr val="C000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低価格！</a:t>
            </a:r>
          </a:p>
        </p:txBody>
      </p:sp>
      <p:sp>
        <p:nvSpPr>
          <p:cNvPr id="66" name="矢印: 五方向 65">
            <a:extLst>
              <a:ext uri="{FF2B5EF4-FFF2-40B4-BE49-F238E27FC236}">
                <a16:creationId xmlns:a16="http://schemas.microsoft.com/office/drawing/2014/main" id="{AB6F0004-0A3C-B867-C7FE-C1F524BC8BD1}"/>
              </a:ext>
            </a:extLst>
          </p:cNvPr>
          <p:cNvSpPr/>
          <p:nvPr/>
        </p:nvSpPr>
        <p:spPr>
          <a:xfrm rot="5400000">
            <a:off x="2395365" y="-2074795"/>
            <a:ext cx="2768944" cy="7111265"/>
          </a:xfrm>
          <a:prstGeom prst="homePlate">
            <a:avLst/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図プレースホルダー 19">
            <a:extLst>
              <a:ext uri="{FF2B5EF4-FFF2-40B4-BE49-F238E27FC236}">
                <a16:creationId xmlns:a16="http://schemas.microsoft.com/office/drawing/2014/main" id="{35A682D7-E079-D6A5-A967-0AEC03CEF7C5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75" r="16875"/>
          <a:stretch>
            <a:fillRect/>
          </a:stretch>
        </p:blipFill>
        <p:spPr>
          <a:xfrm>
            <a:off x="4835266" y="2054219"/>
            <a:ext cx="2452688" cy="2452687"/>
          </a:xfrm>
        </p:spPr>
      </p:pic>
    </p:spTree>
    <p:extLst>
      <p:ext uri="{BB962C8B-B14F-4D97-AF65-F5344CB8AC3E}">
        <p14:creationId xmlns:p14="http://schemas.microsoft.com/office/powerpoint/2010/main" val="1775966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366</TotalTime>
  <Words>70</Words>
  <PresentationFormat>ユーザー設定</PresentationFormat>
  <Paragraphs>22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HGP創英角ｺﾞｼｯｸUB</vt:lpstr>
      <vt:lpstr>HG創英角ｺﾞｼｯｸUB</vt:lpstr>
      <vt:lpstr>Yu Gothic UI Semibold</vt:lpstr>
      <vt:lpstr>游ゴシック</vt:lpstr>
      <vt:lpstr>游ゴシック Medium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2023-10-16T04:15:45Z</dcterms:created>
  <dcterms:modified xsi:type="dcterms:W3CDTF">2023-10-31T10:29:55Z</dcterms:modified>
</cp:coreProperties>
</file>