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BBA7"/>
    <a:srgbClr val="8A827E"/>
    <a:srgbClr val="DAD0C2"/>
    <a:srgbClr val="C6A6B1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7" autoAdjust="0"/>
    <p:restoredTop sz="96336" autoAdjust="0"/>
  </p:normalViewPr>
  <p:slideViewPr>
    <p:cSldViewPr snapToGrid="0">
      <p:cViewPr varScale="1">
        <p:scale>
          <a:sx n="71" d="100"/>
          <a:sy n="71" d="100"/>
        </p:scale>
        <p:origin x="25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280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C5AA5149-5B9C-74B4-23B6-6A76EBE2108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AB01AAC-94B2-BB7B-5AC5-1234980F6F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6738B3-12B0-449F-ADE2-8B7A9679B895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1937C03-19C9-926E-09DA-93B6E1EC15B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8A04CF4-8EF4-2195-80F8-5886E1AF23F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552F4-D58D-4618-BB44-83668F74E0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08945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00E5CA-3674-4AC5-A529-2E00B53866CF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605A3-1F82-4AFB-925D-7210C8AA8C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81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9605A3-1F82-4AFB-925D-7210C8AA8C1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048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2680FE81-41B6-026E-5F77-CEF685B79B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14463" y="220027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図プレースホルダー 7">
            <a:extLst>
              <a:ext uri="{FF2B5EF4-FFF2-40B4-BE49-F238E27FC236}">
                <a16:creationId xmlns:a16="http://schemas.microsoft.com/office/drawing/2014/main" id="{9D21288C-046C-0D4E-C411-634B7087E5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20655" y="5474374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FA46E632-A019-0B9C-7DD2-E7BD793AA3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32324" y="6137274"/>
            <a:ext cx="1382395" cy="138112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9" name="図プレースホルダー 7">
            <a:extLst>
              <a:ext uri="{FF2B5EF4-FFF2-40B4-BE49-F238E27FC236}">
                <a16:creationId xmlns:a16="http://schemas.microsoft.com/office/drawing/2014/main" id="{72B8A80D-F290-A4C2-E093-5996E649DA1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41929" y="6827836"/>
            <a:ext cx="1382395" cy="138112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0" name="図プレースホルダー 7">
            <a:extLst>
              <a:ext uri="{FF2B5EF4-FFF2-40B4-BE49-F238E27FC236}">
                <a16:creationId xmlns:a16="http://schemas.microsoft.com/office/drawing/2014/main" id="{254C17AC-C9A7-799D-6D5B-4A462897C77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55533" y="4330416"/>
            <a:ext cx="1382395" cy="138112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1" name="図プレースホルダー 7">
            <a:extLst>
              <a:ext uri="{FF2B5EF4-FFF2-40B4-BE49-F238E27FC236}">
                <a16:creationId xmlns:a16="http://schemas.microsoft.com/office/drawing/2014/main" id="{D3CF0F2A-9A0F-3BAA-0F38-B3A73262A47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900514" y="7915267"/>
            <a:ext cx="1382395" cy="138112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2" name="図プレースホルダー 7">
            <a:extLst>
              <a:ext uri="{FF2B5EF4-FFF2-40B4-BE49-F238E27FC236}">
                <a16:creationId xmlns:a16="http://schemas.microsoft.com/office/drawing/2014/main" id="{25E975DB-2EE8-2C2C-17EE-0905252AC09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529457" y="4716177"/>
            <a:ext cx="1382395" cy="138112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E83DF545-3B6B-5D8A-2FEE-771CF9CFE2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24163" y="4456113"/>
            <a:ext cx="914400" cy="914400"/>
          </a:xfrm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60434694-AD1F-8850-D904-CDFC2581B697}"/>
              </a:ext>
            </a:extLst>
          </p:cNvPr>
          <p:cNvSpPr/>
          <p:nvPr/>
        </p:nvSpPr>
        <p:spPr>
          <a:xfrm>
            <a:off x="-2" y="-1"/>
            <a:ext cx="7563600" cy="10691814"/>
          </a:xfrm>
          <a:prstGeom prst="rect">
            <a:avLst/>
          </a:prstGeom>
          <a:solidFill>
            <a:srgbClr val="DAD0C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CE495903-98D9-A67D-6DAC-3154AA04EDB1}"/>
              </a:ext>
            </a:extLst>
          </p:cNvPr>
          <p:cNvSpPr/>
          <p:nvPr/>
        </p:nvSpPr>
        <p:spPr>
          <a:xfrm>
            <a:off x="0" y="581025"/>
            <a:ext cx="7559675" cy="4791718"/>
          </a:xfrm>
          <a:prstGeom prst="rect">
            <a:avLst/>
          </a:prstGeom>
          <a:solidFill>
            <a:srgbClr val="CDBB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pc="6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6A3051D-E195-F93C-4AF2-2C2936F08941}"/>
              </a:ext>
            </a:extLst>
          </p:cNvPr>
          <p:cNvSpPr txBox="1"/>
          <p:nvPr/>
        </p:nvSpPr>
        <p:spPr>
          <a:xfrm>
            <a:off x="5131355" y="78618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○○不動産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2599584-CEFB-5752-1DD2-268DE51F2288}"/>
              </a:ext>
            </a:extLst>
          </p:cNvPr>
          <p:cNvSpPr txBox="1"/>
          <p:nvPr/>
        </p:nvSpPr>
        <p:spPr>
          <a:xfrm>
            <a:off x="4596281" y="1539176"/>
            <a:ext cx="2800767" cy="15542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5700"/>
              </a:lnSpc>
            </a:pPr>
            <a:r>
              <a:rPr kumimoji="1" lang="en-US" altLang="ja-JP" sz="5400" b="1" spc="300" dirty="0">
                <a:latin typeface="Times New Roman" panose="02020603050405020304" pitchFamily="18" charset="0"/>
                <a:ea typeface="游ゴシック Light" panose="020B0300000000000000" pitchFamily="50" charset="-128"/>
                <a:cs typeface="Times New Roman" panose="02020603050405020304" pitchFamily="18" charset="0"/>
              </a:rPr>
              <a:t>OPEN</a:t>
            </a:r>
          </a:p>
          <a:p>
            <a:pPr algn="ctr">
              <a:lnSpc>
                <a:spcPts val="5700"/>
              </a:lnSpc>
            </a:pPr>
            <a:r>
              <a:rPr kumimoji="1" lang="en-US" altLang="ja-JP" sz="5400" b="1" spc="300" dirty="0">
                <a:latin typeface="Times New Roman" panose="02020603050405020304" pitchFamily="18" charset="0"/>
                <a:ea typeface="游ゴシック Light" panose="020B0300000000000000" pitchFamily="50" charset="-128"/>
                <a:cs typeface="Times New Roman" panose="02020603050405020304" pitchFamily="18" charset="0"/>
              </a:rPr>
              <a:t>HOUSE</a:t>
            </a:r>
            <a:endParaRPr kumimoji="1" lang="ja-JP" altLang="en-US" sz="5400" b="1" spc="300" dirty="0">
              <a:latin typeface="Times New Roman" panose="02020603050405020304" pitchFamily="18" charset="0"/>
              <a:ea typeface="游ゴシック Light" panose="020B03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7CABA28-9C0E-28B9-EF48-831D84C910EB}"/>
              </a:ext>
            </a:extLst>
          </p:cNvPr>
          <p:cNvSpPr txBox="1"/>
          <p:nvPr/>
        </p:nvSpPr>
        <p:spPr>
          <a:xfrm>
            <a:off x="4952564" y="3237167"/>
            <a:ext cx="208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2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完成見学会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64DE929-CD15-5606-3A6E-30AE9DB82A44}"/>
              </a:ext>
            </a:extLst>
          </p:cNvPr>
          <p:cNvSpPr txBox="1"/>
          <p:nvPr/>
        </p:nvSpPr>
        <p:spPr>
          <a:xfrm>
            <a:off x="4457065" y="4205243"/>
            <a:ext cx="3076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20XX</a:t>
            </a:r>
            <a:r>
              <a:rPr kumimoji="1"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年○月○日～○月○日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3AD8C93-E950-1628-75A3-C256391252FF}"/>
              </a:ext>
            </a:extLst>
          </p:cNvPr>
          <p:cNvSpPr txBox="1"/>
          <p:nvPr/>
        </p:nvSpPr>
        <p:spPr>
          <a:xfrm>
            <a:off x="5019227" y="4684817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○</a:t>
            </a:r>
            <a:r>
              <a:rPr kumimoji="1" lang="en-US" altLang="ja-JP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:</a:t>
            </a:r>
            <a:r>
              <a:rPr kumimoji="1"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○○～○</a:t>
            </a:r>
            <a:r>
              <a:rPr kumimoji="1" lang="en-US" altLang="ja-JP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:</a:t>
            </a:r>
            <a:r>
              <a:rPr kumimoji="1"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○○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6715163B-90E7-4DF3-D753-B6D394B25694}"/>
              </a:ext>
            </a:extLst>
          </p:cNvPr>
          <p:cNvSpPr/>
          <p:nvPr/>
        </p:nvSpPr>
        <p:spPr>
          <a:xfrm>
            <a:off x="122838" y="5555944"/>
            <a:ext cx="1980000" cy="1728000"/>
          </a:xfrm>
          <a:prstGeom prst="rect">
            <a:avLst/>
          </a:prstGeom>
          <a:solidFill>
            <a:srgbClr val="8A827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843DAEA-1D12-6CFF-BB53-4C61D643D914}"/>
              </a:ext>
            </a:extLst>
          </p:cNvPr>
          <p:cNvSpPr txBox="1"/>
          <p:nvPr/>
        </p:nvSpPr>
        <p:spPr>
          <a:xfrm>
            <a:off x="439794" y="5668318"/>
            <a:ext cx="137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spc="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全○棟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9EDB6FCE-EE17-0D87-0C57-97B542C33AF7}"/>
              </a:ext>
            </a:extLst>
          </p:cNvPr>
          <p:cNvSpPr txBox="1"/>
          <p:nvPr/>
        </p:nvSpPr>
        <p:spPr>
          <a:xfrm>
            <a:off x="4788991" y="5407366"/>
            <a:ext cx="2723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dirty="0">
                <a:solidFill>
                  <a:srgbClr val="FF0000"/>
                </a:solidFill>
                <a:latin typeface="Impact" panose="020B0806030902050204" pitchFamily="34" charset="0"/>
              </a:rPr>
              <a:t>0.000</a:t>
            </a:r>
            <a:r>
              <a:rPr kumimoji="1" lang="ja-JP" altLang="en-US" sz="2400" dirty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万円～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E7FDF8B-0ED9-0D9B-B911-728979D84CD7}"/>
              </a:ext>
            </a:extLst>
          </p:cNvPr>
          <p:cNvSpPr/>
          <p:nvPr/>
        </p:nvSpPr>
        <p:spPr>
          <a:xfrm>
            <a:off x="-1" y="9133010"/>
            <a:ext cx="7563600" cy="1558803"/>
          </a:xfrm>
          <a:prstGeom prst="rect">
            <a:avLst/>
          </a:prstGeom>
          <a:solidFill>
            <a:srgbClr val="8A827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38" name="object 66">
            <a:extLst>
              <a:ext uri="{FF2B5EF4-FFF2-40B4-BE49-F238E27FC236}">
                <a16:creationId xmlns:a16="http://schemas.microsoft.com/office/drawing/2014/main" id="{BDF8694D-0F4E-E233-9788-0D6A01F878B1}"/>
              </a:ext>
            </a:extLst>
          </p:cNvPr>
          <p:cNvSpPr/>
          <p:nvPr/>
        </p:nvSpPr>
        <p:spPr>
          <a:xfrm>
            <a:off x="4259051" y="5555944"/>
            <a:ext cx="476813" cy="581574"/>
          </a:xfrm>
          <a:custGeom>
            <a:avLst/>
            <a:gdLst/>
            <a:ahLst/>
            <a:cxnLst/>
            <a:rect l="l" t="t" r="r" b="b"/>
            <a:pathLst>
              <a:path w="476885" h="581659">
                <a:moveTo>
                  <a:pt x="476300" y="581126"/>
                </a:moveTo>
                <a:lnTo>
                  <a:pt x="0" y="581126"/>
                </a:lnTo>
                <a:lnTo>
                  <a:pt x="0" y="0"/>
                </a:lnTo>
                <a:lnTo>
                  <a:pt x="476300" y="0"/>
                </a:lnTo>
                <a:lnTo>
                  <a:pt x="476300" y="581126"/>
                </a:lnTo>
                <a:close/>
              </a:path>
            </a:pathLst>
          </a:custGeom>
          <a:ln w="5397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67">
            <a:extLst>
              <a:ext uri="{FF2B5EF4-FFF2-40B4-BE49-F238E27FC236}">
                <a16:creationId xmlns:a16="http://schemas.microsoft.com/office/drawing/2014/main" id="{8E85D582-0343-0097-4C6E-1E26486E206B}"/>
              </a:ext>
            </a:extLst>
          </p:cNvPr>
          <p:cNvSpPr txBox="1"/>
          <p:nvPr/>
        </p:nvSpPr>
        <p:spPr>
          <a:xfrm>
            <a:off x="4259050" y="5608042"/>
            <a:ext cx="476813" cy="502700"/>
          </a:xfrm>
          <a:prstGeom prst="rect">
            <a:avLst/>
          </a:prstGeom>
        </p:spPr>
        <p:txBody>
          <a:bodyPr vert="horz" wrap="square" lIns="0" tIns="15238" rIns="0" bIns="0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sz="1400" spc="-25" dirty="0" err="1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土地</a:t>
            </a:r>
            <a:endParaRPr lang="en-US" sz="1400" spc="-25" dirty="0">
              <a:solidFill>
                <a:srgbClr val="231F2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  <a:p>
            <a:pPr algn="ctr">
              <a:lnSpc>
                <a:spcPts val="1100"/>
              </a:lnSpc>
            </a:pPr>
            <a:r>
              <a:rPr lang="ja-JP" altLang="en-US" sz="1100" spc="15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＋</a:t>
            </a:r>
            <a:endParaRPr lang="en-US" altLang="ja-JP" sz="1100" spc="15" dirty="0">
              <a:solidFill>
                <a:srgbClr val="231F2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  <a:p>
            <a:pPr algn="ctr">
              <a:lnSpc>
                <a:spcPts val="1500"/>
              </a:lnSpc>
            </a:pPr>
            <a:r>
              <a:rPr lang="ja-JP" altLang="en-US" sz="1400" spc="-25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建物</a:t>
            </a:r>
            <a:endParaRPr lang="ja-JP" altLang="en-US" sz="1400" dirty="0"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41" name="object 69">
            <a:extLst>
              <a:ext uri="{FF2B5EF4-FFF2-40B4-BE49-F238E27FC236}">
                <a16:creationId xmlns:a16="http://schemas.microsoft.com/office/drawing/2014/main" id="{AF81256D-9B76-9DEE-FEFF-552E00118B33}"/>
              </a:ext>
            </a:extLst>
          </p:cNvPr>
          <p:cNvSpPr txBox="1"/>
          <p:nvPr/>
        </p:nvSpPr>
        <p:spPr>
          <a:xfrm>
            <a:off x="4260027" y="6173896"/>
            <a:ext cx="493322" cy="153865"/>
          </a:xfrm>
          <a:prstGeom prst="rect">
            <a:avLst/>
          </a:prstGeom>
        </p:spPr>
        <p:txBody>
          <a:bodyPr vert="horz" wrap="square" lIns="0" tIns="15238" rIns="0" bIns="0" rtlCol="0">
            <a:spAutoFit/>
          </a:bodyPr>
          <a:lstStyle/>
          <a:p>
            <a:pPr marL="12699">
              <a:spcBef>
                <a:spcPts val="120"/>
              </a:spcBef>
            </a:pPr>
            <a:r>
              <a:rPr sz="900" spc="-15" dirty="0">
                <a:solidFill>
                  <a:srgbClr val="231F2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販売価格</a:t>
            </a:r>
            <a:endParaRPr sz="900" dirty="0"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</p:txBody>
      </p:sp>
      <p:pic>
        <p:nvPicPr>
          <p:cNvPr id="54" name="図 53">
            <a:extLst>
              <a:ext uri="{FF2B5EF4-FFF2-40B4-BE49-F238E27FC236}">
                <a16:creationId xmlns:a16="http://schemas.microsoft.com/office/drawing/2014/main" id="{4070D4AD-E909-F69B-55EB-4A57E8F659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4965" y="6269876"/>
            <a:ext cx="1356093" cy="1245542"/>
          </a:xfrm>
          <a:prstGeom prst="rect">
            <a:avLst/>
          </a:prstGeom>
        </p:spPr>
      </p:pic>
      <p:sp>
        <p:nvSpPr>
          <p:cNvPr id="44" name="object 18">
            <a:extLst>
              <a:ext uri="{FF2B5EF4-FFF2-40B4-BE49-F238E27FC236}">
                <a16:creationId xmlns:a16="http://schemas.microsoft.com/office/drawing/2014/main" id="{30588259-7125-EDFC-5A62-CB2446058268}"/>
              </a:ext>
            </a:extLst>
          </p:cNvPr>
          <p:cNvSpPr txBox="1"/>
          <p:nvPr/>
        </p:nvSpPr>
        <p:spPr>
          <a:xfrm>
            <a:off x="4511254" y="7164375"/>
            <a:ext cx="1306682" cy="327011"/>
          </a:xfrm>
          <a:prstGeom prst="rect">
            <a:avLst/>
          </a:prstGeom>
        </p:spPr>
        <p:txBody>
          <a:bodyPr vert="horz" wrap="square" lIns="0" tIns="16508" rIns="0" bIns="0" rtlCol="0">
            <a:spAutoFit/>
          </a:bodyPr>
          <a:lstStyle/>
          <a:p>
            <a:pPr marL="68573">
              <a:spcBef>
                <a:spcPts val="455"/>
              </a:spcBef>
            </a:pPr>
            <a:r>
              <a:rPr lang="ja-JP" altLang="en-US" sz="700" spc="25" dirty="0">
                <a:solidFill>
                  <a:srgbClr val="231F2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床面積 </a:t>
            </a:r>
            <a:r>
              <a:rPr lang="en-US" altLang="ja-JP" sz="700" dirty="0">
                <a:solidFill>
                  <a:srgbClr val="231F2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/1F=00m</a:t>
            </a:r>
            <a:r>
              <a:rPr lang="en-US" altLang="ja-JP" sz="700" baseline="33333" dirty="0">
                <a:solidFill>
                  <a:srgbClr val="231F2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2</a:t>
            </a:r>
            <a:r>
              <a:rPr lang="ja-JP" altLang="en-US" sz="700" spc="412" baseline="33333" dirty="0">
                <a:solidFill>
                  <a:srgbClr val="231F2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</a:t>
            </a:r>
            <a:r>
              <a:rPr lang="en-US" altLang="ja-JP" sz="700" dirty="0">
                <a:solidFill>
                  <a:srgbClr val="231F2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2F=00m</a:t>
            </a:r>
            <a:r>
              <a:rPr lang="en-US" altLang="ja-JP" sz="700" baseline="33333" dirty="0">
                <a:solidFill>
                  <a:srgbClr val="231F2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2</a:t>
            </a:r>
            <a:r>
              <a:rPr lang="ja-JP" altLang="en-US" sz="700" spc="419" baseline="33333" dirty="0">
                <a:solidFill>
                  <a:srgbClr val="231F2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</a:t>
            </a:r>
            <a:endParaRPr lang="en-US" altLang="ja-JP" sz="700" spc="419" baseline="33333" dirty="0">
              <a:solidFill>
                <a:srgbClr val="231F20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  <a:p>
            <a:pPr marL="68573">
              <a:spcBef>
                <a:spcPts val="455"/>
              </a:spcBef>
            </a:pPr>
            <a:r>
              <a:rPr lang="ja-JP" altLang="en-US" sz="700" spc="15" dirty="0">
                <a:solidFill>
                  <a:srgbClr val="231F2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述べ床面積 </a:t>
            </a:r>
            <a:r>
              <a:rPr lang="en-US" altLang="ja-JP" sz="900" spc="-10" dirty="0">
                <a:solidFill>
                  <a:srgbClr val="231F2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00.0m</a:t>
            </a:r>
            <a:r>
              <a:rPr lang="en-US" altLang="ja-JP" sz="900" spc="-15" baseline="33333" dirty="0">
                <a:solidFill>
                  <a:srgbClr val="231F2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2</a:t>
            </a:r>
            <a:endParaRPr lang="ja-JP" altLang="en-US" sz="900" baseline="33333" dirty="0"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E01DD985-F677-85EB-4C79-C3CB2F01D7A8}"/>
              </a:ext>
            </a:extLst>
          </p:cNvPr>
          <p:cNvSpPr txBox="1"/>
          <p:nvPr/>
        </p:nvSpPr>
        <p:spPr>
          <a:xfrm>
            <a:off x="4422856" y="6392241"/>
            <a:ext cx="10823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・オール電化 </a:t>
            </a:r>
          </a:p>
          <a:p>
            <a:r>
              <a:rPr kumimoji="1"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・室床暖房完備</a:t>
            </a:r>
          </a:p>
          <a:p>
            <a:r>
              <a:rPr kumimoji="1"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・太陽光発電 </a:t>
            </a:r>
          </a:p>
          <a:p>
            <a:r>
              <a:rPr kumimoji="1"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・防音耐熱外壁</a:t>
            </a:r>
          </a:p>
        </p:txBody>
      </p:sp>
      <p:pic>
        <p:nvPicPr>
          <p:cNvPr id="68" name="図プレースホルダー 67">
            <a:extLst>
              <a:ext uri="{FF2B5EF4-FFF2-40B4-BE49-F238E27FC236}">
                <a16:creationId xmlns:a16="http://schemas.microsoft.com/office/drawing/2014/main" id="{FEA3CE4C-970D-2C8D-1401-B53E1BB8E0F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2238" y="7289702"/>
            <a:ext cx="1981200" cy="1727200"/>
          </a:xfrm>
        </p:spPr>
      </p:pic>
      <p:pic>
        <p:nvPicPr>
          <p:cNvPr id="66" name="図プレースホルダー 65">
            <a:extLst>
              <a:ext uri="{FF2B5EF4-FFF2-40B4-BE49-F238E27FC236}">
                <a16:creationId xmlns:a16="http://schemas.microsoft.com/office/drawing/2014/main" id="{64C97D0A-E402-4C60-1DC1-D148D24D355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20059" y="5552776"/>
            <a:ext cx="1979613" cy="1730375"/>
          </a:xfrm>
        </p:spPr>
      </p:pic>
      <p:pic>
        <p:nvPicPr>
          <p:cNvPr id="70" name="図プレースホルダー 69">
            <a:extLst>
              <a:ext uri="{FF2B5EF4-FFF2-40B4-BE49-F238E27FC236}">
                <a16:creationId xmlns:a16="http://schemas.microsoft.com/office/drawing/2014/main" id="{93BAF9AB-DDD8-0CD4-BFC6-864A4D113E93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20922" y="7283571"/>
            <a:ext cx="1979612" cy="1728787"/>
          </a:xfrm>
        </p:spPr>
      </p:pic>
      <p:pic>
        <p:nvPicPr>
          <p:cNvPr id="76" name="図プレースホルダー 65">
            <a:extLst>
              <a:ext uri="{FF2B5EF4-FFF2-40B4-BE49-F238E27FC236}">
                <a16:creationId xmlns:a16="http://schemas.microsoft.com/office/drawing/2014/main" id="{BF43847C-1C12-3F6D-AA68-04F55B59B5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9051" y="7601543"/>
            <a:ext cx="2826056" cy="13849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B723C097-AA75-980B-03D3-213282D17807}"/>
              </a:ext>
            </a:extLst>
          </p:cNvPr>
          <p:cNvSpPr/>
          <p:nvPr/>
        </p:nvSpPr>
        <p:spPr>
          <a:xfrm>
            <a:off x="0" y="0"/>
            <a:ext cx="7559675" cy="484799"/>
          </a:xfrm>
          <a:prstGeom prst="rect">
            <a:avLst/>
          </a:prstGeom>
          <a:solidFill>
            <a:srgbClr val="8A827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object 6">
            <a:extLst>
              <a:ext uri="{FF2B5EF4-FFF2-40B4-BE49-F238E27FC236}">
                <a16:creationId xmlns:a16="http://schemas.microsoft.com/office/drawing/2014/main" id="{310E1F69-4D52-DF18-A928-88D45729B552}"/>
              </a:ext>
            </a:extLst>
          </p:cNvPr>
          <p:cNvSpPr txBox="1"/>
          <p:nvPr/>
        </p:nvSpPr>
        <p:spPr>
          <a:xfrm>
            <a:off x="349411" y="9595327"/>
            <a:ext cx="2858346" cy="4749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12063" rIns="0" bIns="0" rtlCol="0">
            <a:spAutoFit/>
          </a:bodyPr>
          <a:lstStyle/>
          <a:p>
            <a:pPr marL="12699">
              <a:spcBef>
                <a:spcPts val="95"/>
              </a:spcBef>
            </a:pPr>
            <a:r>
              <a:rPr sz="2950" spc="-5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メイリオ"/>
              </a:rPr>
              <a:t>000-000-0000</a:t>
            </a:r>
          </a:p>
        </p:txBody>
      </p:sp>
      <p:sp>
        <p:nvSpPr>
          <p:cNvPr id="81" name="object 7">
            <a:extLst>
              <a:ext uri="{FF2B5EF4-FFF2-40B4-BE49-F238E27FC236}">
                <a16:creationId xmlns:a16="http://schemas.microsoft.com/office/drawing/2014/main" id="{4F577D96-9A1E-B5B7-193A-9399BF7FACFA}"/>
              </a:ext>
            </a:extLst>
          </p:cNvPr>
          <p:cNvSpPr txBox="1"/>
          <p:nvPr/>
        </p:nvSpPr>
        <p:spPr>
          <a:xfrm>
            <a:off x="2807840" y="9759818"/>
            <a:ext cx="2024510" cy="3021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16508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sz="750" spc="-1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〒</a:t>
            </a:r>
            <a:r>
              <a:rPr sz="7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000-0000</a:t>
            </a:r>
            <a:r>
              <a:rPr sz="750" spc="1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</a:t>
            </a:r>
            <a:r>
              <a:rPr sz="750" spc="15" dirty="0" err="1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〇〇県〇〇〇市</a:t>
            </a:r>
            <a:endParaRPr lang="en-US" sz="750" spc="15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  <a:p>
            <a:pPr>
              <a:lnSpc>
                <a:spcPts val="1200"/>
              </a:lnSpc>
            </a:pPr>
            <a:r>
              <a:rPr lang="ja-JP" altLang="en-US" sz="75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〇〇〇〇街 </a:t>
            </a:r>
            <a:r>
              <a:rPr lang="en-US" altLang="ja-JP" sz="7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12-34</a:t>
            </a:r>
            <a:r>
              <a:rPr lang="ja-JP" altLang="en-US" sz="750" spc="1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〇〇〇〇ビル </a:t>
            </a:r>
            <a:r>
              <a:rPr lang="en-US" altLang="ja-JP" sz="7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</a:t>
            </a:r>
            <a:r>
              <a:rPr lang="ja-JP" altLang="en-US" sz="750" spc="-1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階</a:t>
            </a:r>
            <a:endParaRPr lang="ja-JP" altLang="en-US" sz="750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</p:txBody>
      </p:sp>
      <p:sp>
        <p:nvSpPr>
          <p:cNvPr id="84" name="object 10">
            <a:extLst>
              <a:ext uri="{FF2B5EF4-FFF2-40B4-BE49-F238E27FC236}">
                <a16:creationId xmlns:a16="http://schemas.microsoft.com/office/drawing/2014/main" id="{5F7A2483-A943-63C5-381A-407466B4881E}"/>
              </a:ext>
            </a:extLst>
          </p:cNvPr>
          <p:cNvSpPr txBox="1"/>
          <p:nvPr/>
        </p:nvSpPr>
        <p:spPr>
          <a:xfrm>
            <a:off x="349400" y="9209435"/>
            <a:ext cx="4603138" cy="4154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15238" rIns="0" bIns="0" rtlCol="0">
            <a:spAutoFit/>
          </a:bodyPr>
          <a:lstStyle/>
          <a:p>
            <a:pPr marL="12699"/>
            <a:r>
              <a:rPr sz="2600" dirty="0" err="1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〇〇〇〇〇</a:t>
            </a:r>
            <a:r>
              <a:rPr lang="ja-JP" altLang="en-US" sz="2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不動産</a:t>
            </a:r>
            <a:endParaRPr sz="26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85" name="object 24">
            <a:extLst>
              <a:ext uri="{FF2B5EF4-FFF2-40B4-BE49-F238E27FC236}">
                <a16:creationId xmlns:a16="http://schemas.microsoft.com/office/drawing/2014/main" id="{E6A511EB-B83C-2268-9912-027A569C97A8}"/>
              </a:ext>
            </a:extLst>
          </p:cNvPr>
          <p:cNvSpPr txBox="1"/>
          <p:nvPr/>
        </p:nvSpPr>
        <p:spPr>
          <a:xfrm>
            <a:off x="5003339" y="9238768"/>
            <a:ext cx="2339735" cy="10608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12063" rIns="0" bIns="0" rtlCol="0">
            <a:spAutoFit/>
          </a:bodyPr>
          <a:lstStyle/>
          <a:p>
            <a:pPr marL="12699" marR="6349" algn="just">
              <a:lnSpc>
                <a:spcPct val="118100"/>
              </a:lnSpc>
              <a:spcBef>
                <a:spcPts val="95"/>
              </a:spcBef>
            </a:pPr>
            <a:r>
              <a:rPr lang="en-US" altLang="ja-JP" sz="70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【</a:t>
            </a:r>
            <a:r>
              <a:rPr lang="ja-JP" altLang="en-US" sz="70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物件概要</a:t>
            </a:r>
            <a:r>
              <a:rPr lang="en-US" altLang="ja-JP" sz="70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】</a:t>
            </a:r>
          </a:p>
          <a:p>
            <a:pPr marL="12699" marR="6349" algn="just">
              <a:lnSpc>
                <a:spcPct val="118100"/>
              </a:lnSpc>
              <a:spcBef>
                <a:spcPts val="95"/>
              </a:spcBef>
            </a:pPr>
            <a:r>
              <a:rPr lang="ja-JP" altLang="en-US" sz="70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■所在地／〇〇県〇〇〇市〇〇〇〇</a:t>
            </a:r>
            <a:r>
              <a:rPr lang="en-US" altLang="ja-JP" sz="70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12-34 </a:t>
            </a:r>
          </a:p>
          <a:p>
            <a:pPr marL="12699" marR="6349" algn="just">
              <a:lnSpc>
                <a:spcPct val="118100"/>
              </a:lnSpc>
              <a:spcBef>
                <a:spcPts val="95"/>
              </a:spcBef>
            </a:pPr>
            <a:r>
              <a:rPr lang="en-US" altLang="ja-JP" sz="70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■</a:t>
            </a:r>
            <a:r>
              <a:rPr lang="ja-JP" altLang="en-US" sz="70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土地面積／</a:t>
            </a:r>
            <a:r>
              <a:rPr lang="en-US" altLang="ja-JP" sz="70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000㎡</a:t>
            </a:r>
            <a:r>
              <a:rPr lang="ja-JP" altLang="en-US" sz="70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（</a:t>
            </a:r>
            <a:r>
              <a:rPr lang="en-US" altLang="ja-JP" sz="70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000.0</a:t>
            </a:r>
            <a:r>
              <a:rPr lang="ja-JP" altLang="en-US" sz="70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坪）■建築面積／</a:t>
            </a:r>
            <a:r>
              <a:rPr lang="en-US" altLang="ja-JP" sz="70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00.00㎡</a:t>
            </a:r>
            <a:r>
              <a:rPr lang="ja-JP" altLang="en-US" sz="70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（</a:t>
            </a:r>
            <a:r>
              <a:rPr lang="en-US" altLang="ja-JP" sz="70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00.00</a:t>
            </a:r>
            <a:r>
              <a:rPr lang="ja-JP" altLang="en-US" sz="70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坪） ■交通／○○線「○○」駅から徒歩</a:t>
            </a:r>
            <a:r>
              <a:rPr lang="en-US" altLang="ja-JP" sz="70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</a:t>
            </a:r>
            <a:r>
              <a:rPr lang="ja-JP" altLang="en-US" sz="70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分 </a:t>
            </a:r>
            <a:endParaRPr lang="en-US" altLang="ja-JP" sz="700" spc="-5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  <a:p>
            <a:pPr marL="12699" marR="6349" algn="just">
              <a:lnSpc>
                <a:spcPct val="118100"/>
              </a:lnSpc>
              <a:spcBef>
                <a:spcPts val="95"/>
              </a:spcBef>
            </a:pPr>
            <a:r>
              <a:rPr lang="ja-JP" altLang="en-US" sz="70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■建物構造／木造○階建 ■入居予定年月／令和○年○月 ■地目／宅地  ■取引形態／売主 ■建築確認番号／第</a:t>
            </a:r>
            <a:r>
              <a:rPr lang="en-US" altLang="ja-JP" sz="70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00000</a:t>
            </a:r>
            <a:r>
              <a:rPr lang="ja-JP" altLang="en-US" sz="70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号 ■設備／システムキッチン・温水洗浄便座・洋式トイレ・床フローリング張り・システムバス</a:t>
            </a:r>
          </a:p>
        </p:txBody>
      </p:sp>
      <p:sp>
        <p:nvSpPr>
          <p:cNvPr id="86" name="object 25">
            <a:extLst>
              <a:ext uri="{FF2B5EF4-FFF2-40B4-BE49-F238E27FC236}">
                <a16:creationId xmlns:a16="http://schemas.microsoft.com/office/drawing/2014/main" id="{77F29785-794C-830B-DFAA-FE0FF64DD9A2}"/>
              </a:ext>
            </a:extLst>
          </p:cNvPr>
          <p:cNvSpPr txBox="1"/>
          <p:nvPr/>
        </p:nvSpPr>
        <p:spPr>
          <a:xfrm>
            <a:off x="332442" y="10374061"/>
            <a:ext cx="7010632" cy="1211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13333" rIns="0" bIns="0" rtlCol="0">
            <a:spAutoFit/>
          </a:bodyPr>
          <a:lstStyle/>
          <a:p>
            <a:pPr marL="38096">
              <a:spcBef>
                <a:spcPts val="105"/>
              </a:spcBef>
            </a:pPr>
            <a:r>
              <a:rPr lang="zh-TW" altLang="en-US" sz="700" spc="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宅地建物取引業者免許  ○○県知事（○）第</a:t>
            </a:r>
            <a:r>
              <a:rPr lang="en-US" altLang="zh-TW" sz="700" spc="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00000</a:t>
            </a:r>
            <a:r>
              <a:rPr lang="zh-TW" altLang="en-US" sz="700" spc="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号  建設業許可番号  ○○県知事（○</a:t>
            </a:r>
            <a:r>
              <a:rPr lang="en-US" altLang="zh-TW" sz="700" spc="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-00</a:t>
            </a:r>
            <a:r>
              <a:rPr lang="zh-TW" altLang="en-US" sz="700" spc="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）第</a:t>
            </a:r>
            <a:r>
              <a:rPr lang="en-US" altLang="zh-TW" sz="700" spc="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00000</a:t>
            </a:r>
            <a:r>
              <a:rPr lang="zh-TW" altLang="en-US" sz="700" spc="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号  二級建築士事務所登録番号  （</a:t>
            </a:r>
            <a:r>
              <a:rPr lang="en-US" altLang="zh-TW" sz="700" spc="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000</a:t>
            </a:r>
            <a:r>
              <a:rPr lang="zh-TW" altLang="en-US" sz="700" spc="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）第</a:t>
            </a:r>
            <a:r>
              <a:rPr lang="en-US" altLang="zh-TW" sz="700" spc="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00000</a:t>
            </a:r>
            <a:r>
              <a:rPr lang="zh-TW" altLang="en-US" sz="700" spc="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号</a:t>
            </a: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C3BF82D6-AE74-0BDD-C017-AD05485BA932}"/>
              </a:ext>
            </a:extLst>
          </p:cNvPr>
          <p:cNvSpPr txBox="1"/>
          <p:nvPr/>
        </p:nvSpPr>
        <p:spPr>
          <a:xfrm>
            <a:off x="275926" y="10064175"/>
            <a:ext cx="3842719" cy="2308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zh-TW" altLang="en-US" sz="8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営業時間</a:t>
            </a:r>
            <a:r>
              <a:rPr kumimoji="1" lang="zh-TW" altLang="en-US" sz="9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 </a:t>
            </a:r>
            <a:r>
              <a:rPr kumimoji="1" lang="en-US" altLang="zh-TW" sz="9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00:00</a:t>
            </a:r>
            <a:r>
              <a:rPr kumimoji="1" lang="zh-TW" altLang="en-US" sz="9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～</a:t>
            </a:r>
            <a:r>
              <a:rPr kumimoji="1" lang="en-US" altLang="zh-TW" sz="9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00:00	</a:t>
            </a:r>
            <a:r>
              <a:rPr kumimoji="1" lang="zh-TW" altLang="en-US" sz="8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定休日</a:t>
            </a:r>
            <a:r>
              <a:rPr kumimoji="1" lang="zh-TW" altLang="en-US" sz="9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 ○曜日	</a:t>
            </a:r>
            <a:r>
              <a:rPr kumimoji="1" lang="en-US" altLang="zh-TW" sz="8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URL:https://www.○○○.jp/</a:t>
            </a:r>
            <a:endParaRPr kumimoji="1" lang="ja-JP" altLang="en-US" sz="800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B8DD86D4-1B13-CBBB-CCF7-B0E8EEBFBE01}"/>
              </a:ext>
            </a:extLst>
          </p:cNvPr>
          <p:cNvSpPr txBox="1"/>
          <p:nvPr/>
        </p:nvSpPr>
        <p:spPr>
          <a:xfrm>
            <a:off x="420217" y="629836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○○○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B62911C-08EA-BEEB-5E87-FC4F991BB81E}"/>
              </a:ext>
            </a:extLst>
          </p:cNvPr>
          <p:cNvSpPr txBox="1"/>
          <p:nvPr/>
        </p:nvSpPr>
        <p:spPr>
          <a:xfrm>
            <a:off x="6141374" y="6599505"/>
            <a:ext cx="10507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900"/>
              </a:lnSpc>
            </a:pPr>
            <a:r>
              <a:rPr kumimoji="1" lang="en-US" altLang="ja-JP" sz="2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anose="020B0603020102020204" pitchFamily="34" charset="0"/>
                <a:cs typeface="Calibri" panose="020F0502020204030204" pitchFamily="34" charset="0"/>
              </a:rPr>
              <a:t>3</a:t>
            </a:r>
            <a:r>
              <a:rPr kumimoji="1" lang="en-US" altLang="ja-JP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anose="020B06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LDK</a:t>
            </a:r>
          </a:p>
          <a:p>
            <a:pPr>
              <a:lnSpc>
                <a:spcPts val="2900"/>
              </a:lnSpc>
            </a:pPr>
            <a:r>
              <a:rPr kumimoji="1" lang="en-US" altLang="ja-JP" sz="2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anose="020B0603020102020204" pitchFamily="34" charset="0"/>
                <a:cs typeface="Calibri" panose="020F0502020204030204" pitchFamily="34" charset="0"/>
              </a:rPr>
              <a:t>4</a:t>
            </a:r>
            <a:r>
              <a:rPr kumimoji="1" lang="en-US" altLang="ja-JP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anose="020B06030201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LDK</a:t>
            </a:r>
            <a:endParaRPr kumimoji="1" lang="ja-JP" altLang="en-US" sz="2200" dirty="0">
              <a:solidFill>
                <a:schemeClr val="tx1">
                  <a:lumMod val="75000"/>
                  <a:lumOff val="25000"/>
                </a:schemeClr>
              </a:solidFill>
              <a:latin typeface="Franklin Gothic Medium" panose="020B060302010202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9D1D7013-C988-B1F8-9B05-4A3441E8959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36343"/>
          <a:stretch/>
        </p:blipFill>
        <p:spPr>
          <a:xfrm>
            <a:off x="-3925" y="580980"/>
            <a:ext cx="4430938" cy="4787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966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288</TotalTime>
  <Words>221</Words>
  <PresentationFormat>ユーザー設定</PresentationFormat>
  <Paragraphs>32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2" baseType="lpstr">
      <vt:lpstr>HGP明朝E</vt:lpstr>
      <vt:lpstr>HGSｺﾞｼｯｸE</vt:lpstr>
      <vt:lpstr>HGSｺﾞｼｯｸM</vt:lpstr>
      <vt:lpstr>游ゴシック</vt:lpstr>
      <vt:lpstr>Arial</vt:lpstr>
      <vt:lpstr>Calibri</vt:lpstr>
      <vt:lpstr>Calibri Light</vt:lpstr>
      <vt:lpstr>Franklin Gothic Medium</vt:lpstr>
      <vt:lpstr>Impact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2023-10-16T04:15:45Z</dcterms:created>
  <dcterms:modified xsi:type="dcterms:W3CDTF">2024-02-21T08:47:55Z</dcterms:modified>
</cp:coreProperties>
</file>