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B0D4"/>
    <a:srgbClr val="55A7CF"/>
    <a:srgbClr val="4A96C7"/>
    <a:srgbClr val="F2A10E"/>
    <a:srgbClr val="EB2915"/>
    <a:srgbClr val="4B97C8"/>
    <a:srgbClr val="E6E6E6"/>
    <a:srgbClr val="86BC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50" d="100"/>
          <a:sy n="150" d="100"/>
        </p:scale>
        <p:origin x="402" y="-50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図プレースホルダー 9">
            <a:extLst>
              <a:ext uri="{FF2B5EF4-FFF2-40B4-BE49-F238E27FC236}">
                <a16:creationId xmlns:a16="http://schemas.microsoft.com/office/drawing/2014/main" id="{65140DC3-BA44-98E6-BC4C-4D87C343F1C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7560000" cy="3294000"/>
          </a:xfrm>
        </p:spPr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30195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3089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4679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6544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101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2101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4651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54788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04252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77092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2211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CB372E-C1E2-4529-A475-C1A804ED92CB}" type="datetimeFigureOut">
              <a:rPr kumimoji="1" lang="ja-JP" altLang="en-US" smtClean="0"/>
              <a:t>2023/11/1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93150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図プレースホルダー 50">
            <a:extLst>
              <a:ext uri="{FF2B5EF4-FFF2-40B4-BE49-F238E27FC236}">
                <a16:creationId xmlns:a16="http://schemas.microsoft.com/office/drawing/2014/main" id="{3E50E086-3832-8FCF-533C-4DD2E55F39B9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336" b="17336"/>
          <a:stretch>
            <a:fillRect/>
          </a:stretch>
        </p:blipFill>
        <p:spPr>
          <a:xfrm>
            <a:off x="-2153" y="-3362"/>
            <a:ext cx="7563600" cy="3295772"/>
          </a:xfrm>
          <a:blipFill>
            <a:blip r:embed="rId3"/>
            <a:tile tx="0" ty="0" sx="100000" sy="100000" flip="none" algn="tl"/>
          </a:blipFill>
        </p:spPr>
      </p:pic>
      <p:sp>
        <p:nvSpPr>
          <p:cNvPr id="77" name="平行四辺形 76">
            <a:extLst>
              <a:ext uri="{FF2B5EF4-FFF2-40B4-BE49-F238E27FC236}">
                <a16:creationId xmlns:a16="http://schemas.microsoft.com/office/drawing/2014/main" id="{1C464F2B-6E29-038B-34B4-4455D650D9DA}"/>
              </a:ext>
            </a:extLst>
          </p:cNvPr>
          <p:cNvSpPr/>
          <p:nvPr/>
        </p:nvSpPr>
        <p:spPr>
          <a:xfrm>
            <a:off x="104788" y="3133853"/>
            <a:ext cx="6617763" cy="914400"/>
          </a:xfrm>
          <a:prstGeom prst="parallelogram">
            <a:avLst/>
          </a:prstGeom>
          <a:solidFill>
            <a:schemeClr val="bg1">
              <a:alpha val="66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Graphic 54">
            <a:extLst>
              <a:ext uri="{FF2B5EF4-FFF2-40B4-BE49-F238E27FC236}">
                <a16:creationId xmlns:a16="http://schemas.microsoft.com/office/drawing/2014/main" id="{C2C064B4-54AE-8308-66A5-E6E8421A1CA8}"/>
              </a:ext>
            </a:extLst>
          </p:cNvPr>
          <p:cNvSpPr/>
          <p:nvPr/>
        </p:nvSpPr>
        <p:spPr>
          <a:xfrm>
            <a:off x="-3600" y="-10800"/>
            <a:ext cx="4619611" cy="3308400"/>
          </a:xfrm>
          <a:custGeom>
            <a:avLst/>
            <a:gdLst>
              <a:gd name="connsiteX0" fmla="*/ 944975 w 3779996"/>
              <a:gd name="connsiteY0" fmla="*/ 0 h 2699956"/>
              <a:gd name="connsiteX1" fmla="*/ 0 w 3779996"/>
              <a:gd name="connsiteY1" fmla="*/ 944975 h 2699956"/>
              <a:gd name="connsiteX2" fmla="*/ 0 w 3779996"/>
              <a:gd name="connsiteY2" fmla="*/ 2699957 h 2699956"/>
              <a:gd name="connsiteX3" fmla="*/ 1080040 w 3779996"/>
              <a:gd name="connsiteY3" fmla="*/ 2699957 h 2699956"/>
              <a:gd name="connsiteX4" fmla="*/ 3779996 w 3779996"/>
              <a:gd name="connsiteY4" fmla="*/ 0 h 2699956"/>
              <a:gd name="connsiteX5" fmla="*/ 944975 w 3779996"/>
              <a:gd name="connsiteY5" fmla="*/ 0 h 2699956"/>
              <a:gd name="connsiteX0" fmla="*/ 754377 w 3779996"/>
              <a:gd name="connsiteY0" fmla="*/ 0 h 2704722"/>
              <a:gd name="connsiteX1" fmla="*/ 0 w 3779996"/>
              <a:gd name="connsiteY1" fmla="*/ 949740 h 2704722"/>
              <a:gd name="connsiteX2" fmla="*/ 0 w 3779996"/>
              <a:gd name="connsiteY2" fmla="*/ 2704722 h 2704722"/>
              <a:gd name="connsiteX3" fmla="*/ 1080040 w 3779996"/>
              <a:gd name="connsiteY3" fmla="*/ 2704722 h 2704722"/>
              <a:gd name="connsiteX4" fmla="*/ 3779996 w 3779996"/>
              <a:gd name="connsiteY4" fmla="*/ 4765 h 2704722"/>
              <a:gd name="connsiteX5" fmla="*/ 754377 w 3779996"/>
              <a:gd name="connsiteY5" fmla="*/ 0 h 2704722"/>
              <a:gd name="connsiteX0" fmla="*/ 754377 w 3779996"/>
              <a:gd name="connsiteY0" fmla="*/ 0 h 2704722"/>
              <a:gd name="connsiteX1" fmla="*/ 0 w 3779996"/>
              <a:gd name="connsiteY1" fmla="*/ 761525 h 2704722"/>
              <a:gd name="connsiteX2" fmla="*/ 0 w 3779996"/>
              <a:gd name="connsiteY2" fmla="*/ 2704722 h 2704722"/>
              <a:gd name="connsiteX3" fmla="*/ 1080040 w 3779996"/>
              <a:gd name="connsiteY3" fmla="*/ 2704722 h 2704722"/>
              <a:gd name="connsiteX4" fmla="*/ 3779996 w 3779996"/>
              <a:gd name="connsiteY4" fmla="*/ 4765 h 2704722"/>
              <a:gd name="connsiteX5" fmla="*/ 754377 w 3779996"/>
              <a:gd name="connsiteY5" fmla="*/ 0 h 2704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779996" h="2704722">
                <a:moveTo>
                  <a:pt x="754377" y="0"/>
                </a:moveTo>
                <a:lnTo>
                  <a:pt x="0" y="761525"/>
                </a:lnTo>
                <a:lnTo>
                  <a:pt x="0" y="2704722"/>
                </a:lnTo>
                <a:lnTo>
                  <a:pt x="1080040" y="2704722"/>
                </a:lnTo>
                <a:lnTo>
                  <a:pt x="3779996" y="4765"/>
                </a:lnTo>
                <a:lnTo>
                  <a:pt x="754377" y="0"/>
                </a:lnTo>
                <a:close/>
              </a:path>
            </a:pathLst>
          </a:custGeom>
          <a:solidFill>
            <a:srgbClr val="FFFFFF">
              <a:alpha val="40000"/>
            </a:srgb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7" name="図 56">
            <a:extLst>
              <a:ext uri="{FF2B5EF4-FFF2-40B4-BE49-F238E27FC236}">
                <a16:creationId xmlns:a16="http://schemas.microsoft.com/office/drawing/2014/main" id="{959DBE64-8D78-48CE-759C-F00AB1E8C25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720"/>
          <a:stretch/>
        </p:blipFill>
        <p:spPr>
          <a:xfrm>
            <a:off x="0" y="4838184"/>
            <a:ext cx="7559675" cy="3294062"/>
          </a:xfrm>
          <a:prstGeom prst="rect">
            <a:avLst/>
          </a:prstGeom>
        </p:spPr>
      </p:pic>
      <p:sp>
        <p:nvSpPr>
          <p:cNvPr id="61" name="object 9">
            <a:extLst>
              <a:ext uri="{FF2B5EF4-FFF2-40B4-BE49-F238E27FC236}">
                <a16:creationId xmlns:a16="http://schemas.microsoft.com/office/drawing/2014/main" id="{D5E33F01-1F35-D7B4-04D5-EEB20BEC5739}"/>
              </a:ext>
            </a:extLst>
          </p:cNvPr>
          <p:cNvSpPr txBox="1"/>
          <p:nvPr/>
        </p:nvSpPr>
        <p:spPr>
          <a:xfrm>
            <a:off x="920684" y="3994274"/>
            <a:ext cx="5721770" cy="306448"/>
          </a:xfrm>
          <a:prstGeom prst="rect">
            <a:avLst/>
          </a:prstGeom>
        </p:spPr>
        <p:txBody>
          <a:bodyPr vert="horz" wrap="square" lIns="0" tIns="44443" rIns="0" bIns="0" rtlCol="0">
            <a:spAutoFit/>
          </a:bodyPr>
          <a:lstStyle/>
          <a:p>
            <a:pPr algn="ctr">
              <a:spcBef>
                <a:spcPts val="350"/>
              </a:spcBef>
            </a:pPr>
            <a:r>
              <a:rPr sz="17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＼</a:t>
            </a:r>
            <a:r>
              <a:rPr sz="1700" spc="-5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 </a:t>
            </a:r>
            <a:r>
              <a:rPr sz="1700" spc="-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ライフスタイルに合わせて</a:t>
            </a:r>
            <a:r>
              <a:rPr lang="ja-JP" altLang="en-US" sz="1700" spc="-5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好きな時間に</a:t>
            </a:r>
            <a:r>
              <a:rPr sz="1700" spc="-5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 ／</a:t>
            </a:r>
            <a:endParaRPr sz="2800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/>
            </a:endParaRPr>
          </a:p>
        </p:txBody>
      </p:sp>
      <p:sp>
        <p:nvSpPr>
          <p:cNvPr id="60" name="平行四辺形 59">
            <a:extLst>
              <a:ext uri="{FF2B5EF4-FFF2-40B4-BE49-F238E27FC236}">
                <a16:creationId xmlns:a16="http://schemas.microsoft.com/office/drawing/2014/main" id="{562553FB-180A-B468-9490-4DBD8C9BE839}"/>
              </a:ext>
            </a:extLst>
          </p:cNvPr>
          <p:cNvSpPr/>
          <p:nvPr/>
        </p:nvSpPr>
        <p:spPr>
          <a:xfrm>
            <a:off x="-2151" y="2996926"/>
            <a:ext cx="6617763" cy="914400"/>
          </a:xfrm>
          <a:prstGeom prst="parallelogram">
            <a:avLst/>
          </a:prstGeom>
          <a:solidFill>
            <a:srgbClr val="FFFF00">
              <a:alpha val="6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" name="object 9">
            <a:extLst>
              <a:ext uri="{FF2B5EF4-FFF2-40B4-BE49-F238E27FC236}">
                <a16:creationId xmlns:a16="http://schemas.microsoft.com/office/drawing/2014/main" id="{0571535C-2D2C-9E3A-B7EA-0DC89B216731}"/>
              </a:ext>
            </a:extLst>
          </p:cNvPr>
          <p:cNvSpPr txBox="1"/>
          <p:nvPr/>
        </p:nvSpPr>
        <p:spPr>
          <a:xfrm>
            <a:off x="568522" y="4294133"/>
            <a:ext cx="6418334" cy="475764"/>
          </a:xfrm>
          <a:prstGeom prst="rect">
            <a:avLst/>
          </a:prstGeom>
        </p:spPr>
        <p:txBody>
          <a:bodyPr vert="horz" wrap="square" lIns="0" tIns="44443" rIns="0" bIns="0" rtlCol="0">
            <a:spAutoFit/>
          </a:bodyPr>
          <a:lstStyle/>
          <a:p>
            <a:pPr algn="ctr">
              <a:spcBef>
                <a:spcPts val="409"/>
              </a:spcBef>
            </a:pPr>
            <a:r>
              <a:rPr lang="ja-JP" altLang="en-US" sz="2800" spc="-5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忙しい</a:t>
            </a:r>
            <a:r>
              <a:rPr sz="2800" spc="-5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あなたにピッタリな</a:t>
            </a:r>
            <a:r>
              <a:rPr lang="ja-JP" altLang="en-US" sz="2800" spc="-5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英会話教室</a:t>
            </a:r>
            <a:endParaRPr sz="2800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/>
            </a:endParaRPr>
          </a:p>
        </p:txBody>
      </p:sp>
      <p:sp>
        <p:nvSpPr>
          <p:cNvPr id="63" name="bg object 24">
            <a:extLst>
              <a:ext uri="{FF2B5EF4-FFF2-40B4-BE49-F238E27FC236}">
                <a16:creationId xmlns:a16="http://schemas.microsoft.com/office/drawing/2014/main" id="{1A2BE1A4-46CD-0D49-87C1-8DB6ED5F80A6}"/>
              </a:ext>
            </a:extLst>
          </p:cNvPr>
          <p:cNvSpPr/>
          <p:nvPr/>
        </p:nvSpPr>
        <p:spPr>
          <a:xfrm>
            <a:off x="-1" y="8378607"/>
            <a:ext cx="7563600" cy="432370"/>
          </a:xfrm>
          <a:custGeom>
            <a:avLst/>
            <a:gdLst/>
            <a:ahLst/>
            <a:cxnLst/>
            <a:rect l="l" t="t" r="r" b="b"/>
            <a:pathLst>
              <a:path w="7560309" h="432434">
                <a:moveTo>
                  <a:pt x="7559979" y="0"/>
                </a:moveTo>
                <a:lnTo>
                  <a:pt x="0" y="0"/>
                </a:lnTo>
                <a:lnTo>
                  <a:pt x="0" y="323989"/>
                </a:lnTo>
                <a:lnTo>
                  <a:pt x="3645001" y="323989"/>
                </a:lnTo>
                <a:lnTo>
                  <a:pt x="3780002" y="432003"/>
                </a:lnTo>
                <a:lnTo>
                  <a:pt x="3915003" y="323989"/>
                </a:lnTo>
                <a:lnTo>
                  <a:pt x="7559979" y="323989"/>
                </a:lnTo>
                <a:lnTo>
                  <a:pt x="7559979" y="0"/>
                </a:lnTo>
                <a:close/>
              </a:path>
            </a:pathLst>
          </a:custGeom>
          <a:solidFill>
            <a:srgbClr val="66B0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2">
            <a:extLst>
              <a:ext uri="{FF2B5EF4-FFF2-40B4-BE49-F238E27FC236}">
                <a16:creationId xmlns:a16="http://schemas.microsoft.com/office/drawing/2014/main" id="{01872407-6AD3-AF24-FA4C-6052AA4AB2E1}"/>
              </a:ext>
            </a:extLst>
          </p:cNvPr>
          <p:cNvSpPr txBox="1"/>
          <p:nvPr/>
        </p:nvSpPr>
        <p:spPr>
          <a:xfrm>
            <a:off x="777600" y="8407635"/>
            <a:ext cx="6005265" cy="274393"/>
          </a:xfrm>
          <a:prstGeom prst="rect">
            <a:avLst/>
          </a:prstGeom>
          <a:effectLst>
            <a:outerShdw blurRad="50800" dist="50800" dir="5400000" algn="ctr" rotWithShape="0">
              <a:schemeClr val="tx1">
                <a:lumMod val="75000"/>
                <a:lumOff val="25000"/>
              </a:schemeClr>
            </a:outerShdw>
          </a:effectLst>
        </p:spPr>
        <p:txBody>
          <a:bodyPr vert="horz" wrap="square" lIns="0" tIns="12698" rIns="0" bIns="0" rtlCol="0">
            <a:spAutoFit/>
          </a:bodyPr>
          <a:lstStyle/>
          <a:p>
            <a:pPr marL="12699" algn="ctr">
              <a:spcBef>
                <a:spcPts val="100"/>
              </a:spcBef>
            </a:pPr>
            <a:r>
              <a:rPr sz="17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まずはお気軽にご相談ください︕</a:t>
            </a:r>
            <a:r>
              <a:rPr sz="1700" spc="-5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 お問い合わせはコチラから</a:t>
            </a:r>
            <a:endParaRPr sz="17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/>
            </a:endParaRPr>
          </a:p>
        </p:txBody>
      </p:sp>
      <p:sp>
        <p:nvSpPr>
          <p:cNvPr id="66" name="object 13">
            <a:extLst>
              <a:ext uri="{FF2B5EF4-FFF2-40B4-BE49-F238E27FC236}">
                <a16:creationId xmlns:a16="http://schemas.microsoft.com/office/drawing/2014/main" id="{214610D1-71B4-99F0-C82E-81F7F271651C}"/>
              </a:ext>
            </a:extLst>
          </p:cNvPr>
          <p:cNvSpPr/>
          <p:nvPr/>
        </p:nvSpPr>
        <p:spPr>
          <a:xfrm>
            <a:off x="5504450" y="10136249"/>
            <a:ext cx="1380760" cy="153568"/>
          </a:xfrm>
          <a:custGeom>
            <a:avLst/>
            <a:gdLst/>
            <a:ahLst/>
            <a:cxnLst/>
            <a:rect l="l" t="t" r="r" b="b"/>
            <a:pathLst>
              <a:path w="1296035" h="144145">
                <a:moveTo>
                  <a:pt x="1295996" y="0"/>
                </a:moveTo>
                <a:lnTo>
                  <a:pt x="971994" y="0"/>
                </a:lnTo>
                <a:lnTo>
                  <a:pt x="971994" y="203"/>
                </a:lnTo>
                <a:lnTo>
                  <a:pt x="971994" y="5283"/>
                </a:lnTo>
                <a:lnTo>
                  <a:pt x="971994" y="138633"/>
                </a:lnTo>
                <a:lnTo>
                  <a:pt x="5397" y="138633"/>
                </a:lnTo>
                <a:lnTo>
                  <a:pt x="5397" y="5283"/>
                </a:lnTo>
                <a:lnTo>
                  <a:pt x="971994" y="5283"/>
                </a:lnTo>
                <a:lnTo>
                  <a:pt x="971994" y="203"/>
                </a:lnTo>
                <a:lnTo>
                  <a:pt x="0" y="203"/>
                </a:lnTo>
                <a:lnTo>
                  <a:pt x="0" y="5283"/>
                </a:lnTo>
                <a:lnTo>
                  <a:pt x="0" y="138633"/>
                </a:lnTo>
                <a:lnTo>
                  <a:pt x="0" y="143713"/>
                </a:lnTo>
                <a:lnTo>
                  <a:pt x="971994" y="143713"/>
                </a:lnTo>
                <a:lnTo>
                  <a:pt x="971994" y="144005"/>
                </a:lnTo>
                <a:lnTo>
                  <a:pt x="1295996" y="144005"/>
                </a:lnTo>
                <a:lnTo>
                  <a:pt x="1295996" y="143713"/>
                </a:lnTo>
                <a:lnTo>
                  <a:pt x="1295996" y="138633"/>
                </a:lnTo>
                <a:lnTo>
                  <a:pt x="1295996" y="5283"/>
                </a:lnTo>
                <a:lnTo>
                  <a:pt x="1295996" y="203"/>
                </a:lnTo>
                <a:lnTo>
                  <a:pt x="1295996" y="0"/>
                </a:lnTo>
                <a:close/>
              </a:path>
            </a:pathLst>
          </a:custGeom>
          <a:solidFill>
            <a:srgbClr val="66B0D4"/>
          </a:solidFill>
        </p:spPr>
        <p:txBody>
          <a:bodyPr wrap="square" lIns="0" tIns="0" rIns="0" bIns="0" rtlCol="0"/>
          <a:lstStyle/>
          <a:p>
            <a:endParaRPr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7" name="object 15">
            <a:extLst>
              <a:ext uri="{FF2B5EF4-FFF2-40B4-BE49-F238E27FC236}">
                <a16:creationId xmlns:a16="http://schemas.microsoft.com/office/drawing/2014/main" id="{C1FCC5C1-2035-E699-BF5A-A0C37FF454BB}"/>
              </a:ext>
            </a:extLst>
          </p:cNvPr>
          <p:cNvSpPr txBox="1"/>
          <p:nvPr/>
        </p:nvSpPr>
        <p:spPr>
          <a:xfrm>
            <a:off x="3166624" y="8891276"/>
            <a:ext cx="4546560" cy="566820"/>
          </a:xfrm>
          <a:prstGeom prst="rect">
            <a:avLst/>
          </a:prstGeom>
        </p:spPr>
        <p:txBody>
          <a:bodyPr vert="horz" wrap="square" lIns="0" tIns="12698" rIns="0" bIns="0" rtlCol="0">
            <a:spAutoFit/>
          </a:bodyPr>
          <a:lstStyle/>
          <a:p>
            <a:pPr marL="12699">
              <a:spcBef>
                <a:spcPts val="100"/>
              </a:spcBef>
            </a:pPr>
            <a:r>
              <a:rPr sz="2800" dirty="0">
                <a:solidFill>
                  <a:srgbClr val="66B0D4"/>
                </a:solidFill>
                <a:latin typeface="Times New Roman" panose="02020603050405020304" pitchFamily="18" charset="0"/>
                <a:ea typeface="HGP明朝B" panose="02020800000000000000" pitchFamily="18" charset="-128"/>
                <a:cs typeface="Times New Roman" panose="02020603050405020304" pitchFamily="18" charset="0"/>
              </a:rPr>
              <a:t>TEL.</a:t>
            </a:r>
            <a:r>
              <a:rPr sz="3600" dirty="0">
                <a:solidFill>
                  <a:srgbClr val="66B0D4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000-</a:t>
            </a:r>
            <a:r>
              <a:rPr sz="3600" spc="50" dirty="0">
                <a:solidFill>
                  <a:srgbClr val="66B0D4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000-</a:t>
            </a:r>
            <a:r>
              <a:rPr sz="3600" spc="-20" dirty="0">
                <a:solidFill>
                  <a:srgbClr val="66B0D4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0000</a:t>
            </a:r>
            <a:endParaRPr sz="3600" dirty="0">
              <a:solidFill>
                <a:srgbClr val="66B0D4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68" name="object 16">
            <a:extLst>
              <a:ext uri="{FF2B5EF4-FFF2-40B4-BE49-F238E27FC236}">
                <a16:creationId xmlns:a16="http://schemas.microsoft.com/office/drawing/2014/main" id="{FF4F94D9-8357-EF28-EDB8-DA18241900CA}"/>
              </a:ext>
            </a:extLst>
          </p:cNvPr>
          <p:cNvSpPr txBox="1"/>
          <p:nvPr/>
        </p:nvSpPr>
        <p:spPr>
          <a:xfrm>
            <a:off x="3201011" y="9536528"/>
            <a:ext cx="760617" cy="166687"/>
          </a:xfrm>
          <a:prstGeom prst="rect">
            <a:avLst/>
          </a:prstGeom>
        </p:spPr>
        <p:txBody>
          <a:bodyPr vert="horz" wrap="square" lIns="0" tIns="12698" rIns="0" bIns="0" rtlCol="0">
            <a:spAutoFit/>
          </a:bodyPr>
          <a:lstStyle/>
          <a:p>
            <a:pPr marL="12699">
              <a:spcBef>
                <a:spcPts val="100"/>
              </a:spcBef>
            </a:pPr>
            <a:r>
              <a:rPr sz="1000" dirty="0">
                <a:solidFill>
                  <a:srgbClr val="4C4D4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〒000-</a:t>
            </a:r>
            <a:r>
              <a:rPr sz="1000" spc="-20" dirty="0">
                <a:solidFill>
                  <a:srgbClr val="4C4D4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0000</a:t>
            </a:r>
            <a:endParaRPr sz="1000" dirty="0">
              <a:latin typeface="メイリオ" panose="020B0604030504040204" pitchFamily="50" charset="-128"/>
              <a:ea typeface="メイリオ" panose="020B0604030504040204" pitchFamily="50" charset="-128"/>
              <a:cs typeface="メイリオ"/>
            </a:endParaRPr>
          </a:p>
        </p:txBody>
      </p:sp>
      <p:sp>
        <p:nvSpPr>
          <p:cNvPr id="69" name="object 17">
            <a:extLst>
              <a:ext uri="{FF2B5EF4-FFF2-40B4-BE49-F238E27FC236}">
                <a16:creationId xmlns:a16="http://schemas.microsoft.com/office/drawing/2014/main" id="{75C34B40-2258-ECAC-BE40-C0920CD5DA36}"/>
              </a:ext>
            </a:extLst>
          </p:cNvPr>
          <p:cNvSpPr txBox="1"/>
          <p:nvPr/>
        </p:nvSpPr>
        <p:spPr>
          <a:xfrm>
            <a:off x="3201011" y="9701341"/>
            <a:ext cx="3635470" cy="333423"/>
          </a:xfrm>
          <a:prstGeom prst="rect">
            <a:avLst/>
          </a:prstGeom>
        </p:spPr>
        <p:txBody>
          <a:bodyPr vert="horz" wrap="square" lIns="0" tIns="12698" rIns="0" bIns="0" rtlCol="0">
            <a:spAutoFit/>
          </a:bodyPr>
          <a:lstStyle/>
          <a:p>
            <a:pPr marL="12699" marR="5079">
              <a:spcBef>
                <a:spcPts val="100"/>
              </a:spcBef>
            </a:pPr>
            <a:r>
              <a:rPr sz="1000" dirty="0">
                <a:solidFill>
                  <a:srgbClr val="4C4D4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〇〇県〇〇〇〇市〇〇〇〇街12-</a:t>
            </a:r>
            <a:r>
              <a:rPr lang="en-US" sz="1000" dirty="0">
                <a:solidFill>
                  <a:srgbClr val="4C4D4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3</a:t>
            </a:r>
            <a:r>
              <a:rPr sz="1000" dirty="0">
                <a:solidFill>
                  <a:srgbClr val="4C4D4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4</a:t>
            </a:r>
            <a:r>
              <a:rPr sz="1000" spc="35" dirty="0">
                <a:solidFill>
                  <a:srgbClr val="4C4D4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 〇〇〇〇ビル </a:t>
            </a:r>
            <a:r>
              <a:rPr sz="1000" spc="-10" dirty="0">
                <a:solidFill>
                  <a:srgbClr val="4C4D4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00</a:t>
            </a:r>
            <a:r>
              <a:rPr sz="1000" spc="-50" dirty="0">
                <a:solidFill>
                  <a:srgbClr val="4C4D4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階 </a:t>
            </a:r>
            <a:endParaRPr lang="en-US" sz="1000" spc="-50" dirty="0">
              <a:solidFill>
                <a:srgbClr val="4C4D4F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/>
            </a:endParaRPr>
          </a:p>
          <a:p>
            <a:pPr marL="12699" marR="5079">
              <a:spcBef>
                <a:spcPts val="100"/>
              </a:spcBef>
            </a:pPr>
            <a:r>
              <a:rPr lang="en-US" sz="1000" dirty="0">
                <a:solidFill>
                  <a:srgbClr val="4C4D4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E-mail：sample-sample@</a:t>
            </a:r>
            <a:r>
              <a:rPr lang="ja-JP" altLang="en-US" sz="1000" dirty="0">
                <a:solidFill>
                  <a:srgbClr val="4C4D4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〇〇〇</a:t>
            </a:r>
            <a:r>
              <a:rPr lang="en-US" sz="1000" dirty="0">
                <a:solidFill>
                  <a:srgbClr val="4C4D4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.jp</a:t>
            </a:r>
            <a:endParaRPr sz="1000" dirty="0">
              <a:latin typeface="メイリオ" panose="020B0604030504040204" pitchFamily="50" charset="-128"/>
              <a:ea typeface="メイリオ" panose="020B0604030504040204" pitchFamily="50" charset="-128"/>
              <a:cs typeface="メイリオ"/>
            </a:endParaRPr>
          </a:p>
        </p:txBody>
      </p:sp>
      <p:sp>
        <p:nvSpPr>
          <p:cNvPr id="70" name="object 18">
            <a:extLst>
              <a:ext uri="{FF2B5EF4-FFF2-40B4-BE49-F238E27FC236}">
                <a16:creationId xmlns:a16="http://schemas.microsoft.com/office/drawing/2014/main" id="{884F57F0-E83F-79AB-B98F-62E7ED539DF0}"/>
              </a:ext>
            </a:extLst>
          </p:cNvPr>
          <p:cNvSpPr txBox="1"/>
          <p:nvPr/>
        </p:nvSpPr>
        <p:spPr>
          <a:xfrm>
            <a:off x="4103114" y="9545462"/>
            <a:ext cx="2883742" cy="166687"/>
          </a:xfrm>
          <a:prstGeom prst="rect">
            <a:avLst/>
          </a:prstGeom>
        </p:spPr>
        <p:txBody>
          <a:bodyPr vert="horz" wrap="square" lIns="0" tIns="12698" rIns="0" bIns="0" rtlCol="0">
            <a:spAutoFit/>
          </a:bodyPr>
          <a:lstStyle/>
          <a:p>
            <a:pPr marL="12699">
              <a:spcBef>
                <a:spcPts val="100"/>
              </a:spcBef>
            </a:pPr>
            <a:r>
              <a:rPr sz="1000" dirty="0">
                <a:solidFill>
                  <a:srgbClr val="4C4D4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（営業時間</a:t>
            </a:r>
            <a:r>
              <a:rPr lang="en-US" sz="1000" dirty="0">
                <a:solidFill>
                  <a:srgbClr val="4C4D4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:</a:t>
            </a:r>
            <a:r>
              <a:rPr sz="1000" dirty="0">
                <a:solidFill>
                  <a:srgbClr val="4C4D4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00:00</a:t>
            </a:r>
            <a:r>
              <a:rPr sz="1000" spc="20" dirty="0">
                <a:solidFill>
                  <a:srgbClr val="4C4D4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 </a:t>
            </a:r>
            <a:r>
              <a:rPr sz="1000" dirty="0">
                <a:solidFill>
                  <a:srgbClr val="4C4D4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～</a:t>
            </a:r>
            <a:r>
              <a:rPr sz="1000" spc="35" dirty="0">
                <a:solidFill>
                  <a:srgbClr val="4C4D4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 </a:t>
            </a:r>
            <a:r>
              <a:rPr sz="1000" spc="-10" dirty="0">
                <a:solidFill>
                  <a:srgbClr val="4C4D4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00:00／定休日</a:t>
            </a:r>
            <a:r>
              <a:rPr lang="en-US" sz="1000" dirty="0">
                <a:solidFill>
                  <a:srgbClr val="4C4D4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:</a:t>
            </a:r>
            <a:r>
              <a:rPr sz="1000" spc="-10" dirty="0">
                <a:solidFill>
                  <a:srgbClr val="4C4D4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○曜日</a:t>
            </a:r>
            <a:r>
              <a:rPr sz="1000" spc="-50" dirty="0">
                <a:solidFill>
                  <a:srgbClr val="4C4D4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）</a:t>
            </a:r>
            <a:endParaRPr sz="1000" dirty="0">
              <a:latin typeface="メイリオ" panose="020B0604030504040204" pitchFamily="50" charset="-128"/>
              <a:ea typeface="メイリオ" panose="020B0604030504040204" pitchFamily="50" charset="-128"/>
              <a:cs typeface="メイリオ"/>
            </a:endParaRPr>
          </a:p>
        </p:txBody>
      </p:sp>
      <p:sp>
        <p:nvSpPr>
          <p:cNvPr id="71" name="object 19">
            <a:extLst>
              <a:ext uri="{FF2B5EF4-FFF2-40B4-BE49-F238E27FC236}">
                <a16:creationId xmlns:a16="http://schemas.microsoft.com/office/drawing/2014/main" id="{83F65D4F-5B59-4C7C-B049-0CA1652B9039}"/>
              </a:ext>
            </a:extLst>
          </p:cNvPr>
          <p:cNvSpPr txBox="1"/>
          <p:nvPr/>
        </p:nvSpPr>
        <p:spPr>
          <a:xfrm>
            <a:off x="596" y="9045409"/>
            <a:ext cx="2859013" cy="768542"/>
          </a:xfrm>
          <a:prstGeom prst="rect">
            <a:avLst/>
          </a:prstGeom>
        </p:spPr>
        <p:txBody>
          <a:bodyPr vert="horz" wrap="square" lIns="0" tIns="12063" rIns="0" bIns="0" rtlCol="0">
            <a:spAutoFit/>
          </a:bodyPr>
          <a:lstStyle/>
          <a:p>
            <a:pPr marL="12699" marR="5079" algn="ctr">
              <a:lnSpc>
                <a:spcPct val="107200"/>
              </a:lnSpc>
              <a:spcBef>
                <a:spcPts val="95"/>
              </a:spcBef>
            </a:pPr>
            <a:r>
              <a:rPr sz="2400" spc="-10" dirty="0" err="1">
                <a:solidFill>
                  <a:srgbClr val="4C4D4F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  <a:cs typeface="メイリオ"/>
              </a:rPr>
              <a:t>〇〇〇</a:t>
            </a:r>
            <a:endParaRPr lang="en-US" sz="2400" spc="-10" dirty="0">
              <a:solidFill>
                <a:srgbClr val="4C4D4F"/>
              </a:solidFill>
              <a:latin typeface="HGｺﾞｼｯｸM" panose="020B0609000000000000" pitchFamily="49" charset="-128"/>
              <a:ea typeface="HGｺﾞｼｯｸM" panose="020B0609000000000000" pitchFamily="49" charset="-128"/>
              <a:cs typeface="メイリオ"/>
            </a:endParaRPr>
          </a:p>
          <a:p>
            <a:pPr marL="12699" marR="5079" algn="ctr">
              <a:lnSpc>
                <a:spcPct val="107200"/>
              </a:lnSpc>
              <a:spcBef>
                <a:spcPts val="95"/>
              </a:spcBef>
            </a:pPr>
            <a:r>
              <a:rPr lang="ja-JP" altLang="en-US" sz="2400" spc="-10" dirty="0">
                <a:solidFill>
                  <a:srgbClr val="4C4D4F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  <a:cs typeface="メイリオ"/>
              </a:rPr>
              <a:t>オンライン</a:t>
            </a:r>
            <a:r>
              <a:rPr sz="2400" spc="-10" dirty="0" err="1">
                <a:solidFill>
                  <a:srgbClr val="4C4D4F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  <a:cs typeface="メイリオ"/>
              </a:rPr>
              <a:t>英会話</a:t>
            </a:r>
            <a:endParaRPr sz="2400" dirty="0">
              <a:latin typeface="HGｺﾞｼｯｸM" panose="020B0609000000000000" pitchFamily="49" charset="-128"/>
              <a:ea typeface="HGｺﾞｼｯｸM" panose="020B0609000000000000" pitchFamily="49" charset="-128"/>
              <a:cs typeface="メイリオ"/>
            </a:endParaRPr>
          </a:p>
        </p:txBody>
      </p:sp>
      <p:sp>
        <p:nvSpPr>
          <p:cNvPr id="72" name="object 20">
            <a:extLst>
              <a:ext uri="{FF2B5EF4-FFF2-40B4-BE49-F238E27FC236}">
                <a16:creationId xmlns:a16="http://schemas.microsoft.com/office/drawing/2014/main" id="{2B074362-A02E-290E-07F0-A27A2C3BDC8A}"/>
              </a:ext>
            </a:extLst>
          </p:cNvPr>
          <p:cNvSpPr txBox="1"/>
          <p:nvPr/>
        </p:nvSpPr>
        <p:spPr>
          <a:xfrm>
            <a:off x="3201011" y="10105264"/>
            <a:ext cx="2303438" cy="197488"/>
          </a:xfrm>
          <a:prstGeom prst="rect">
            <a:avLst/>
          </a:prstGeom>
        </p:spPr>
        <p:txBody>
          <a:bodyPr vert="horz" wrap="square" lIns="0" tIns="12698" rIns="0" bIns="0" rtlCol="0">
            <a:spAutoFit/>
          </a:bodyPr>
          <a:lstStyle/>
          <a:p>
            <a:pPr marL="12699">
              <a:spcBef>
                <a:spcPts val="100"/>
              </a:spcBef>
            </a:pPr>
            <a:r>
              <a:rPr lang="en-US" sz="1200" spc="-10" dirty="0">
                <a:solidFill>
                  <a:srgbClr val="4C4D4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URL：https://www.</a:t>
            </a:r>
            <a:r>
              <a:rPr lang="ja-JP" altLang="en-US" sz="1200" spc="-10" dirty="0">
                <a:solidFill>
                  <a:srgbClr val="4C4D4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〇〇〇</a:t>
            </a:r>
            <a:r>
              <a:rPr lang="en-US" sz="1200" spc="-10" dirty="0">
                <a:solidFill>
                  <a:srgbClr val="4C4D4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.jp/</a:t>
            </a:r>
            <a:endParaRPr sz="1200" dirty="0">
              <a:latin typeface="メイリオ" panose="020B0604030504040204" pitchFamily="50" charset="-128"/>
              <a:ea typeface="メイリオ" panose="020B0604030504040204" pitchFamily="50" charset="-128"/>
              <a:cs typeface="メイリオ"/>
            </a:endParaRPr>
          </a:p>
        </p:txBody>
      </p:sp>
      <p:sp>
        <p:nvSpPr>
          <p:cNvPr id="73" name="object 21">
            <a:extLst>
              <a:ext uri="{FF2B5EF4-FFF2-40B4-BE49-F238E27FC236}">
                <a16:creationId xmlns:a16="http://schemas.microsoft.com/office/drawing/2014/main" id="{FEA549EA-D975-CD8D-2266-3983B1E7EAC4}"/>
              </a:ext>
            </a:extLst>
          </p:cNvPr>
          <p:cNvSpPr txBox="1"/>
          <p:nvPr/>
        </p:nvSpPr>
        <p:spPr>
          <a:xfrm>
            <a:off x="5567680" y="10160254"/>
            <a:ext cx="893145" cy="105155"/>
          </a:xfrm>
          <a:prstGeom prst="rect">
            <a:avLst/>
          </a:prstGeom>
        </p:spPr>
        <p:txBody>
          <a:bodyPr vert="horz" wrap="square" lIns="0" tIns="12698" rIns="0" bIns="0" rtlCol="0">
            <a:spAutoFit/>
          </a:bodyPr>
          <a:lstStyle/>
          <a:p>
            <a:pPr marL="12699">
              <a:spcBef>
                <a:spcPts val="100"/>
              </a:spcBef>
              <a:tabLst>
                <a:tab pos="1020978" algn="l"/>
              </a:tabLst>
            </a:pPr>
            <a:r>
              <a:rPr sz="600" dirty="0">
                <a:solidFill>
                  <a:srgbClr val="4C4D4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〇〇〇</a:t>
            </a:r>
            <a:r>
              <a:rPr lang="ja-JP" altLang="en-US" sz="600" dirty="0">
                <a:solidFill>
                  <a:srgbClr val="4C4D4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オンライン</a:t>
            </a:r>
            <a:r>
              <a:rPr sz="600" dirty="0">
                <a:solidFill>
                  <a:srgbClr val="4C4D4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英会話</a:t>
            </a:r>
            <a:endParaRPr sz="600" dirty="0">
              <a:latin typeface="メイリオ" panose="020B0604030504040204" pitchFamily="50" charset="-128"/>
              <a:ea typeface="メイリオ" panose="020B0604030504040204" pitchFamily="50" charset="-128"/>
              <a:cs typeface="メイリオ"/>
            </a:endParaRPr>
          </a:p>
        </p:txBody>
      </p:sp>
      <p:sp>
        <p:nvSpPr>
          <p:cNvPr id="75" name="object 21">
            <a:extLst>
              <a:ext uri="{FF2B5EF4-FFF2-40B4-BE49-F238E27FC236}">
                <a16:creationId xmlns:a16="http://schemas.microsoft.com/office/drawing/2014/main" id="{299772A2-A36A-09BB-56CB-788E111B4D04}"/>
              </a:ext>
            </a:extLst>
          </p:cNvPr>
          <p:cNvSpPr txBox="1"/>
          <p:nvPr/>
        </p:nvSpPr>
        <p:spPr>
          <a:xfrm flipH="1">
            <a:off x="6612499" y="10069348"/>
            <a:ext cx="229846" cy="192973"/>
          </a:xfrm>
          <a:prstGeom prst="rect">
            <a:avLst/>
          </a:prstGeom>
        </p:spPr>
        <p:txBody>
          <a:bodyPr vert="horz" wrap="square" lIns="0" tIns="12698" rIns="0" bIns="0" rtlCol="0">
            <a:spAutoFit/>
          </a:bodyPr>
          <a:lstStyle/>
          <a:p>
            <a:pPr>
              <a:lnSpc>
                <a:spcPts val="720"/>
              </a:lnSpc>
              <a:tabLst>
                <a:tab pos="1020978" algn="l"/>
              </a:tabLst>
            </a:pPr>
            <a:r>
              <a:rPr sz="600" dirty="0">
                <a:solidFill>
                  <a:srgbClr val="4C4D4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	</a:t>
            </a:r>
            <a:r>
              <a:rPr sz="600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検 </a:t>
            </a:r>
            <a:r>
              <a:rPr sz="600" spc="-50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索</a:t>
            </a:r>
            <a:endParaRPr sz="600" dirty="0">
              <a:latin typeface="メイリオ" panose="020B0604030504040204" pitchFamily="50" charset="-128"/>
              <a:ea typeface="メイリオ" panose="020B0604030504040204" pitchFamily="50" charset="-128"/>
              <a:cs typeface="メイリオ"/>
            </a:endParaRPr>
          </a:p>
        </p:txBody>
      </p:sp>
      <p:pic>
        <p:nvPicPr>
          <p:cNvPr id="76" name="Graphic 97">
            <a:extLst>
              <a:ext uri="{FF2B5EF4-FFF2-40B4-BE49-F238E27FC236}">
                <a16:creationId xmlns:a16="http://schemas.microsoft.com/office/drawing/2014/main" id="{62450AA0-73B2-9A5B-B060-2094E8B0A6E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825202" y="10148558"/>
            <a:ext cx="85712" cy="123807"/>
          </a:xfrm>
          <a:prstGeom prst="rect">
            <a:avLst/>
          </a:prstGeom>
        </p:spPr>
      </p:pic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0E2C65FC-78CF-38D2-B587-F731C83E3F13}"/>
              </a:ext>
            </a:extLst>
          </p:cNvPr>
          <p:cNvSpPr txBox="1"/>
          <p:nvPr/>
        </p:nvSpPr>
        <p:spPr>
          <a:xfrm>
            <a:off x="211225" y="3263596"/>
            <a:ext cx="6206827" cy="338554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bg1"/>
            </a:outerShdw>
          </a:effectLst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オンラインで、いつでもどこでも、楽しく学べる</a:t>
            </a:r>
          </a:p>
        </p:txBody>
      </p: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21E51BCF-CF4D-83CE-4EFC-492190B1DA4D}"/>
              </a:ext>
            </a:extLst>
          </p:cNvPr>
          <p:cNvSpPr/>
          <p:nvPr/>
        </p:nvSpPr>
        <p:spPr>
          <a:xfrm>
            <a:off x="-1" y="10361543"/>
            <a:ext cx="7563600" cy="334800"/>
          </a:xfrm>
          <a:prstGeom prst="rect">
            <a:avLst/>
          </a:prstGeom>
          <a:solidFill>
            <a:srgbClr val="55A7CF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2" name="直線コネクタ 81">
            <a:extLst>
              <a:ext uri="{FF2B5EF4-FFF2-40B4-BE49-F238E27FC236}">
                <a16:creationId xmlns:a16="http://schemas.microsoft.com/office/drawing/2014/main" id="{BD7DEB68-AD77-AD56-430E-39C780FDEB8B}"/>
              </a:ext>
            </a:extLst>
          </p:cNvPr>
          <p:cNvCxnSpPr/>
          <p:nvPr/>
        </p:nvCxnSpPr>
        <p:spPr>
          <a:xfrm>
            <a:off x="-2153" y="10526456"/>
            <a:ext cx="7567200" cy="0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68E9DF8A-95DD-B570-EA4F-8D476993F621}"/>
              </a:ext>
            </a:extLst>
          </p:cNvPr>
          <p:cNvSpPr txBox="1"/>
          <p:nvPr/>
        </p:nvSpPr>
        <p:spPr>
          <a:xfrm>
            <a:off x="3078984" y="9330962"/>
            <a:ext cx="6976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kumimoji="1" lang="ja-JP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本社</a:t>
            </a:r>
            <a:r>
              <a:rPr kumimoji="1" lang="en-US" altLang="ja-JP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endParaRPr kumimoji="1" lang="ja-JP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396901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239</TotalTime>
  <Words>78</Words>
  <PresentationFormat>ユーザー設定</PresentationFormat>
  <Paragraphs>15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HGSｺﾞｼｯｸE</vt:lpstr>
      <vt:lpstr>HGｺﾞｼｯｸM</vt:lpstr>
      <vt:lpstr>メイリオ</vt:lpstr>
      <vt:lpstr>Arial</vt:lpstr>
      <vt:lpstr>Calibri</vt:lpstr>
      <vt:lpstr>Calibri Light</vt:lpstr>
      <vt:lpstr>Times New Roman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2023-10-16T04:15:45Z</dcterms:created>
  <dcterms:modified xsi:type="dcterms:W3CDTF">2023-11-01T09:09:11Z</dcterms:modified>
</cp:coreProperties>
</file>