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3061C2"/>
    <a:srgbClr val="3264C8"/>
    <a:srgbClr val="4170CF"/>
    <a:srgbClr val="0019FF"/>
    <a:srgbClr val="0019A8"/>
    <a:srgbClr val="FFF450"/>
    <a:srgbClr val="00FDFF"/>
    <a:srgbClr val="B8CCCC"/>
    <a:srgbClr val="00C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2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586" y="72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7T01:45:07.8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12,'48'0,"-6"-1,-20-1,-1 1,5 0,-9 0,4-1,-6 2,4 0,-2 0,1 0,3 0,5 0,1 0,4 0,-9 0,2 0,7 0,-6-1,8-1,3 1,-1 1,-1 0,-4 0,-9 0,2 0,3 0,5 0,3 0,2 0,7 0,-8 0,10 1,-9 0,2 0,-3 0,-7 0,1 0,2 0,5 0,11 0,-3 0,11 1,14-1,-11-1,18 0,-19 0,9 0,13 0,-14 2,9-1,-24 0,5-1,-4 0,7 2,18-1,-13 0,11 1,-24 0,7-1,21 0,-6-1,18 0,-24 0,-3 0,12 0,-13 0,14 0,-17 0,5 0,-5 0,-5 0,-4 0,-4 0,17 0,-9 0,12 0,-19 0,-5 0,6 0,-10 0,9 0,-9 0,-7 0,-1 0,0 1,2 0,6 0,-3 0,-1-1,6 0,-9 0,11 1,-10 0,7 0,19 0,3 0,2 0,-3 0,-15 0,7 0,-3 1,4 0,12 0,-15 0,14 0,-19-1,8 1,19 2,-12-2,11 2,-22-2,5-1,16 1,-6 0,15 1,-19 1,-3 0,-7-1,1 0,16 0,-10 0,12-1,-12-1,-14-1,11 1,-14 1,6 0,13 0,-12 0,5-1,-18-1,2 0,-2 0,-2 0,4 0,-4 0,3 0,-2 0,-6 1,-7 1,0-1,2 0,2 0,6 0,-4 0,1 0,5 0,-5-1,6 0,-8 0,-3 0,-4 0,-5 0,2-3,0-2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5193C557-6EFD-3940-BC34-1A445947CD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20913" y="4902200"/>
            <a:ext cx="914400" cy="9144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31F17B-75DE-51FD-BE3C-6A7AF794E2B1}"/>
              </a:ext>
            </a:extLst>
          </p:cNvPr>
          <p:cNvSpPr/>
          <p:nvPr/>
        </p:nvSpPr>
        <p:spPr>
          <a:xfrm>
            <a:off x="-3600" y="-187"/>
            <a:ext cx="7567200" cy="10692000"/>
          </a:xfrm>
          <a:prstGeom prst="rect">
            <a:avLst/>
          </a:prstGeom>
          <a:gradFill>
            <a:gsLst>
              <a:gs pos="62000">
                <a:srgbClr val="3366CC"/>
              </a:gs>
              <a:gs pos="0">
                <a:srgbClr val="3366CC"/>
              </a:gs>
              <a:gs pos="93000">
                <a:schemeClr val="accent4">
                  <a:lumMod val="0"/>
                  <a:lumOff val="100000"/>
                </a:schemeClr>
              </a:gs>
              <a:gs pos="100000">
                <a:srgbClr val="3366CC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 </a:t>
            </a:r>
            <a:endParaRPr kumimoji="1" lang="ja-JP" altLang="en-US" b="1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D5F2BEBB-9E7F-ED7E-07C7-55DD2C103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36" y="233154"/>
            <a:ext cx="7090764" cy="472945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インク 13">
                <a:extLst>
                  <a:ext uri="{FF2B5EF4-FFF2-40B4-BE49-F238E27FC236}">
                    <a16:creationId xmlns:a16="http://schemas.microsoft.com/office/drawing/2014/main" id="{BB3F305A-30EA-6468-B0E5-5B746A16D4CD}"/>
                  </a:ext>
                </a:extLst>
              </p14:cNvPr>
              <p14:cNvContentPartPr/>
              <p14:nvPr/>
            </p14:nvContentPartPr>
            <p14:xfrm>
              <a:off x="620769" y="1457330"/>
              <a:ext cx="2476080" cy="42120"/>
            </p14:xfrm>
          </p:contentPart>
        </mc:Choice>
        <mc:Fallback xmlns="">
          <p:pic>
            <p:nvPicPr>
              <p:cNvPr id="14" name="インク 13">
                <a:extLst>
                  <a:ext uri="{FF2B5EF4-FFF2-40B4-BE49-F238E27FC236}">
                    <a16:creationId xmlns:a16="http://schemas.microsoft.com/office/drawing/2014/main" id="{BB3F305A-30EA-6468-B0E5-5B746A16D4C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6769" y="1349330"/>
                <a:ext cx="2583720" cy="25776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3B40A2E-C320-B4F1-B37E-C8D188A1A85E}"/>
              </a:ext>
            </a:extLst>
          </p:cNvPr>
          <p:cNvSpPr txBox="1"/>
          <p:nvPr/>
        </p:nvSpPr>
        <p:spPr>
          <a:xfrm>
            <a:off x="716911" y="912393"/>
            <a:ext cx="2541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今</a:t>
            </a:r>
            <a:r>
              <a:rPr kumimoji="1"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、始めよう！</a:t>
            </a:r>
          </a:p>
        </p:txBody>
      </p:sp>
      <p:sp>
        <p:nvSpPr>
          <p:cNvPr id="16" name="ホームベース 15">
            <a:extLst>
              <a:ext uri="{FF2B5EF4-FFF2-40B4-BE49-F238E27FC236}">
                <a16:creationId xmlns:a16="http://schemas.microsoft.com/office/drawing/2014/main" id="{9F5F0196-C71F-9A8D-EC47-C84BAA60BB48}"/>
              </a:ext>
            </a:extLst>
          </p:cNvPr>
          <p:cNvSpPr/>
          <p:nvPr/>
        </p:nvSpPr>
        <p:spPr>
          <a:xfrm>
            <a:off x="512032" y="3557688"/>
            <a:ext cx="4448388" cy="484632"/>
          </a:xfrm>
          <a:prstGeom prst="homePlate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932D714-456F-5E58-27C4-4C8D2719ECDE}"/>
              </a:ext>
            </a:extLst>
          </p:cNvPr>
          <p:cNvSpPr txBox="1"/>
          <p:nvPr/>
        </p:nvSpPr>
        <p:spPr>
          <a:xfrm>
            <a:off x="620769" y="3600098"/>
            <a:ext cx="4426212" cy="369332"/>
          </a:xfrm>
          <a:prstGeom prst="rect">
            <a:avLst/>
          </a:prstGeom>
          <a:noFill/>
          <a:effectLst>
            <a:glow>
              <a:schemeClr val="tx1">
                <a:lumMod val="50000"/>
                <a:lumOff val="50000"/>
              </a:schemeClr>
            </a:glow>
            <a:outerShdw blurRad="63500" dist="38100" dir="36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新規入塾　応援キャンペーン実施中！！</a:t>
            </a:r>
          </a:p>
        </p:txBody>
      </p:sp>
      <p:sp>
        <p:nvSpPr>
          <p:cNvPr id="51" name="bg object 21">
            <a:extLst>
              <a:ext uri="{FF2B5EF4-FFF2-40B4-BE49-F238E27FC236}">
                <a16:creationId xmlns:a16="http://schemas.microsoft.com/office/drawing/2014/main" id="{2FE5F66F-12BC-6BDB-6531-CB5C05E0A5C6}"/>
              </a:ext>
            </a:extLst>
          </p:cNvPr>
          <p:cNvSpPr/>
          <p:nvPr/>
        </p:nvSpPr>
        <p:spPr>
          <a:xfrm>
            <a:off x="506072" y="6362113"/>
            <a:ext cx="2088204" cy="1584090"/>
          </a:xfrm>
          <a:custGeom>
            <a:avLst/>
            <a:gdLst/>
            <a:ahLst/>
            <a:cxnLst/>
            <a:rect l="l" t="t" r="r" b="b"/>
            <a:pathLst>
              <a:path w="2088514" h="1584325">
                <a:moveTo>
                  <a:pt x="2087994" y="0"/>
                </a:moveTo>
                <a:lnTo>
                  <a:pt x="0" y="0"/>
                </a:lnTo>
                <a:lnTo>
                  <a:pt x="0" y="1547990"/>
                </a:lnTo>
                <a:lnTo>
                  <a:pt x="0" y="1583994"/>
                </a:lnTo>
                <a:lnTo>
                  <a:pt x="2087994" y="1583994"/>
                </a:lnTo>
                <a:lnTo>
                  <a:pt x="2087994" y="1547990"/>
                </a:lnTo>
                <a:lnTo>
                  <a:pt x="2087994" y="0"/>
                </a:lnTo>
                <a:close/>
              </a:path>
            </a:pathLst>
          </a:custGeom>
          <a:solidFill>
            <a:srgbClr val="231F20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22">
            <a:extLst>
              <a:ext uri="{FF2B5EF4-FFF2-40B4-BE49-F238E27FC236}">
                <a16:creationId xmlns:a16="http://schemas.microsoft.com/office/drawing/2014/main" id="{4AD9DA91-CBE5-E100-6131-2AFA0A5CC2F9}"/>
              </a:ext>
            </a:extLst>
          </p:cNvPr>
          <p:cNvSpPr/>
          <p:nvPr/>
        </p:nvSpPr>
        <p:spPr>
          <a:xfrm>
            <a:off x="2773739" y="6362113"/>
            <a:ext cx="2088204" cy="1584090"/>
          </a:xfrm>
          <a:custGeom>
            <a:avLst/>
            <a:gdLst/>
            <a:ahLst/>
            <a:cxnLst/>
            <a:rect l="l" t="t" r="r" b="b"/>
            <a:pathLst>
              <a:path w="2088514" h="1584325">
                <a:moveTo>
                  <a:pt x="2087994" y="0"/>
                </a:moveTo>
                <a:lnTo>
                  <a:pt x="0" y="0"/>
                </a:lnTo>
                <a:lnTo>
                  <a:pt x="0" y="1547990"/>
                </a:lnTo>
                <a:lnTo>
                  <a:pt x="0" y="1583994"/>
                </a:lnTo>
                <a:lnTo>
                  <a:pt x="2087994" y="1583994"/>
                </a:lnTo>
                <a:lnTo>
                  <a:pt x="2087994" y="1547990"/>
                </a:lnTo>
                <a:lnTo>
                  <a:pt x="2087994" y="0"/>
                </a:lnTo>
                <a:close/>
              </a:path>
            </a:pathLst>
          </a:custGeom>
          <a:solidFill>
            <a:srgbClr val="231F20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23">
            <a:extLst>
              <a:ext uri="{FF2B5EF4-FFF2-40B4-BE49-F238E27FC236}">
                <a16:creationId xmlns:a16="http://schemas.microsoft.com/office/drawing/2014/main" id="{E30F9730-B9D0-8E10-F7E9-0C58073F725F}"/>
              </a:ext>
            </a:extLst>
          </p:cNvPr>
          <p:cNvSpPr/>
          <p:nvPr/>
        </p:nvSpPr>
        <p:spPr>
          <a:xfrm>
            <a:off x="5041395" y="6362113"/>
            <a:ext cx="2088204" cy="1584090"/>
          </a:xfrm>
          <a:custGeom>
            <a:avLst/>
            <a:gdLst/>
            <a:ahLst/>
            <a:cxnLst/>
            <a:rect l="l" t="t" r="r" b="b"/>
            <a:pathLst>
              <a:path w="2088515" h="1584325">
                <a:moveTo>
                  <a:pt x="2087994" y="0"/>
                </a:moveTo>
                <a:lnTo>
                  <a:pt x="0" y="0"/>
                </a:lnTo>
                <a:lnTo>
                  <a:pt x="0" y="1547990"/>
                </a:lnTo>
                <a:lnTo>
                  <a:pt x="0" y="1583994"/>
                </a:lnTo>
                <a:lnTo>
                  <a:pt x="2087994" y="1583994"/>
                </a:lnTo>
                <a:lnTo>
                  <a:pt x="2087994" y="1547990"/>
                </a:lnTo>
                <a:lnTo>
                  <a:pt x="2087994" y="0"/>
                </a:lnTo>
                <a:close/>
              </a:path>
            </a:pathLst>
          </a:custGeom>
          <a:solidFill>
            <a:srgbClr val="231F20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g object 24">
            <a:extLst>
              <a:ext uri="{FF2B5EF4-FFF2-40B4-BE49-F238E27FC236}">
                <a16:creationId xmlns:a16="http://schemas.microsoft.com/office/drawing/2014/main" id="{30A6E04E-54A5-F177-A060-05AB95C6CF77}"/>
              </a:ext>
            </a:extLst>
          </p:cNvPr>
          <p:cNvSpPr/>
          <p:nvPr/>
        </p:nvSpPr>
        <p:spPr>
          <a:xfrm>
            <a:off x="470072" y="6309178"/>
            <a:ext cx="2088204" cy="1584090"/>
          </a:xfrm>
          <a:custGeom>
            <a:avLst/>
            <a:gdLst/>
            <a:ahLst/>
            <a:cxnLst/>
            <a:rect l="l" t="t" r="r" b="b"/>
            <a:pathLst>
              <a:path w="2088514" h="1584325">
                <a:moveTo>
                  <a:pt x="2087994" y="0"/>
                </a:moveTo>
                <a:lnTo>
                  <a:pt x="0" y="0"/>
                </a:lnTo>
                <a:lnTo>
                  <a:pt x="0" y="1583994"/>
                </a:lnTo>
                <a:lnTo>
                  <a:pt x="2087994" y="1583994"/>
                </a:lnTo>
                <a:lnTo>
                  <a:pt x="2087994" y="0"/>
                </a:lnTo>
                <a:close/>
              </a:path>
            </a:pathLst>
          </a:custGeom>
          <a:solidFill>
            <a:schemeClr val="bg1">
              <a:lumMod val="95000"/>
              <a:alpha val="93742"/>
            </a:schemeClr>
          </a:solidFill>
          <a:effectLst>
            <a:outerShdw blurRad="50800" dist="38100" dir="270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g object 25">
            <a:extLst>
              <a:ext uri="{FF2B5EF4-FFF2-40B4-BE49-F238E27FC236}">
                <a16:creationId xmlns:a16="http://schemas.microsoft.com/office/drawing/2014/main" id="{270E0697-E4EE-05EA-E158-7976D626E3C0}"/>
              </a:ext>
            </a:extLst>
          </p:cNvPr>
          <p:cNvSpPr/>
          <p:nvPr/>
        </p:nvSpPr>
        <p:spPr>
          <a:xfrm>
            <a:off x="2737741" y="6309178"/>
            <a:ext cx="2088204" cy="1584090"/>
          </a:xfrm>
          <a:custGeom>
            <a:avLst/>
            <a:gdLst/>
            <a:ahLst/>
            <a:cxnLst/>
            <a:rect l="l" t="t" r="r" b="b"/>
            <a:pathLst>
              <a:path w="2088514" h="1584325">
                <a:moveTo>
                  <a:pt x="2087994" y="0"/>
                </a:moveTo>
                <a:lnTo>
                  <a:pt x="0" y="0"/>
                </a:lnTo>
                <a:lnTo>
                  <a:pt x="0" y="1583994"/>
                </a:lnTo>
                <a:lnTo>
                  <a:pt x="2087994" y="1583994"/>
                </a:lnTo>
                <a:lnTo>
                  <a:pt x="2087994" y="0"/>
                </a:lnTo>
                <a:close/>
              </a:path>
            </a:pathLst>
          </a:custGeom>
          <a:solidFill>
            <a:schemeClr val="bg1">
              <a:lumMod val="95000"/>
              <a:alpha val="93742"/>
            </a:schemeClr>
          </a:solidFill>
          <a:effectLst>
            <a:outerShdw blurRad="50800" dist="38100" dir="270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6" name="bg object 26">
            <a:extLst>
              <a:ext uri="{FF2B5EF4-FFF2-40B4-BE49-F238E27FC236}">
                <a16:creationId xmlns:a16="http://schemas.microsoft.com/office/drawing/2014/main" id="{2A932600-83C8-F7EA-B456-2152B727D25B}"/>
              </a:ext>
            </a:extLst>
          </p:cNvPr>
          <p:cNvSpPr/>
          <p:nvPr/>
        </p:nvSpPr>
        <p:spPr>
          <a:xfrm>
            <a:off x="5005408" y="6309178"/>
            <a:ext cx="2088204" cy="1584090"/>
          </a:xfrm>
          <a:custGeom>
            <a:avLst/>
            <a:gdLst/>
            <a:ahLst/>
            <a:cxnLst/>
            <a:rect l="l" t="t" r="r" b="b"/>
            <a:pathLst>
              <a:path w="2088515" h="1584325">
                <a:moveTo>
                  <a:pt x="2087994" y="0"/>
                </a:moveTo>
                <a:lnTo>
                  <a:pt x="0" y="0"/>
                </a:lnTo>
                <a:lnTo>
                  <a:pt x="0" y="1583994"/>
                </a:lnTo>
                <a:lnTo>
                  <a:pt x="2087994" y="1583994"/>
                </a:lnTo>
                <a:lnTo>
                  <a:pt x="2087994" y="0"/>
                </a:lnTo>
                <a:close/>
              </a:path>
            </a:pathLst>
          </a:custGeom>
          <a:solidFill>
            <a:schemeClr val="bg1">
              <a:lumMod val="95000"/>
              <a:alpha val="93742"/>
            </a:schemeClr>
          </a:solidFill>
          <a:effectLst>
            <a:outerShdw blurRad="50800" dist="38100" dir="270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7" name="object 11">
            <a:extLst>
              <a:ext uri="{FF2B5EF4-FFF2-40B4-BE49-F238E27FC236}">
                <a16:creationId xmlns:a16="http://schemas.microsoft.com/office/drawing/2014/main" id="{FABFB54C-5AA5-C169-060B-A83803782AD0}"/>
              </a:ext>
            </a:extLst>
          </p:cNvPr>
          <p:cNvSpPr/>
          <p:nvPr/>
        </p:nvSpPr>
        <p:spPr>
          <a:xfrm>
            <a:off x="614196" y="6690723"/>
            <a:ext cx="1799958" cy="0"/>
          </a:xfrm>
          <a:custGeom>
            <a:avLst/>
            <a:gdLst/>
            <a:ahLst/>
            <a:cxnLst/>
            <a:rect l="l" t="t" r="r" b="b"/>
            <a:pathLst>
              <a:path w="1800225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72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13">
            <a:extLst>
              <a:ext uri="{FF2B5EF4-FFF2-40B4-BE49-F238E27FC236}">
                <a16:creationId xmlns:a16="http://schemas.microsoft.com/office/drawing/2014/main" id="{7497B2AB-F926-11BA-6C35-75F296082EB5}"/>
              </a:ext>
            </a:extLst>
          </p:cNvPr>
          <p:cNvSpPr/>
          <p:nvPr/>
        </p:nvSpPr>
        <p:spPr>
          <a:xfrm>
            <a:off x="2881865" y="6690723"/>
            <a:ext cx="1799958" cy="0"/>
          </a:xfrm>
          <a:custGeom>
            <a:avLst/>
            <a:gdLst/>
            <a:ahLst/>
            <a:cxnLst/>
            <a:rect l="l" t="t" r="r" b="b"/>
            <a:pathLst>
              <a:path w="1800225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72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16">
            <a:extLst>
              <a:ext uri="{FF2B5EF4-FFF2-40B4-BE49-F238E27FC236}">
                <a16:creationId xmlns:a16="http://schemas.microsoft.com/office/drawing/2014/main" id="{B235B222-5974-1D3E-0387-CE56F8AAE082}"/>
              </a:ext>
            </a:extLst>
          </p:cNvPr>
          <p:cNvSpPr/>
          <p:nvPr/>
        </p:nvSpPr>
        <p:spPr>
          <a:xfrm>
            <a:off x="5149532" y="6690723"/>
            <a:ext cx="1799958" cy="0"/>
          </a:xfrm>
          <a:custGeom>
            <a:avLst/>
            <a:gdLst/>
            <a:ahLst/>
            <a:cxnLst/>
            <a:rect l="l" t="t" r="r" b="b"/>
            <a:pathLst>
              <a:path w="1800225">
                <a:moveTo>
                  <a:pt x="0" y="0"/>
                </a:moveTo>
                <a:lnTo>
                  <a:pt x="1799996" y="0"/>
                </a:lnTo>
              </a:path>
            </a:pathLst>
          </a:custGeom>
          <a:ln w="72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28">
            <a:extLst>
              <a:ext uri="{FF2B5EF4-FFF2-40B4-BE49-F238E27FC236}">
                <a16:creationId xmlns:a16="http://schemas.microsoft.com/office/drawing/2014/main" id="{6406ED41-D617-C2DD-CC95-765C671B59B3}"/>
              </a:ext>
            </a:extLst>
          </p:cNvPr>
          <p:cNvSpPr txBox="1"/>
          <p:nvPr/>
        </p:nvSpPr>
        <p:spPr>
          <a:xfrm>
            <a:off x="5226999" y="7967595"/>
            <a:ext cx="1907459" cy="15132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r">
              <a:spcBef>
                <a:spcPts val="100"/>
              </a:spcBef>
            </a:pPr>
            <a:r>
              <a:rPr sz="900" spc="-5" dirty="0">
                <a:solidFill>
                  <a:srgbClr val="4C4D4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表示価格はすべて税込です。</a:t>
            </a:r>
            <a:endParaRPr sz="900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8689423-AAB7-6E7F-FC84-AC98805808A5}"/>
              </a:ext>
            </a:extLst>
          </p:cNvPr>
          <p:cNvSpPr/>
          <p:nvPr/>
        </p:nvSpPr>
        <p:spPr>
          <a:xfrm>
            <a:off x="287336" y="5152327"/>
            <a:ext cx="6984165" cy="590851"/>
          </a:xfrm>
          <a:prstGeom prst="rect">
            <a:avLst/>
          </a:prstGeom>
          <a:solidFill>
            <a:srgbClr val="FFF4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C9807085-BB4D-9903-7373-D4C3C0BC8A8D}"/>
              </a:ext>
            </a:extLst>
          </p:cNvPr>
          <p:cNvSpPr txBox="1"/>
          <p:nvPr/>
        </p:nvSpPr>
        <p:spPr>
          <a:xfrm>
            <a:off x="338914" y="5153660"/>
            <a:ext cx="7013458" cy="553998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chemeClr val="bg1">
                <a:alpha val="61899"/>
              </a:schemeClr>
            </a:outerShdw>
            <a:reflection endPos="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3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kumimoji="1" lang="ja-JP" altLang="en-US" sz="3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対</a:t>
            </a:r>
            <a:r>
              <a:rPr kumimoji="1" lang="en-US" altLang="ja-JP" sz="3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の</a:t>
            </a:r>
            <a:r>
              <a:rPr kumimoji="1" lang="ja-JP" altLang="en-US" sz="3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完全個別授業。</a:t>
            </a:r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短時間で成果を出します！</a:t>
            </a:r>
          </a:p>
        </p:txBody>
      </p:sp>
      <p:sp>
        <p:nvSpPr>
          <p:cNvPr id="99" name="bg object 27">
            <a:extLst>
              <a:ext uri="{FF2B5EF4-FFF2-40B4-BE49-F238E27FC236}">
                <a16:creationId xmlns:a16="http://schemas.microsoft.com/office/drawing/2014/main" id="{143A760F-7656-DF15-64A0-ECD7FA2F69B8}"/>
              </a:ext>
            </a:extLst>
          </p:cNvPr>
          <p:cNvSpPr/>
          <p:nvPr/>
        </p:nvSpPr>
        <p:spPr>
          <a:xfrm>
            <a:off x="842400" y="8315814"/>
            <a:ext cx="5874343" cy="396181"/>
          </a:xfrm>
          <a:custGeom>
            <a:avLst/>
            <a:gdLst/>
            <a:ahLst/>
            <a:cxnLst/>
            <a:rect l="l" t="t" r="r" b="b"/>
            <a:pathLst>
              <a:path w="6984365" h="396240">
                <a:moveTo>
                  <a:pt x="6983996" y="0"/>
                </a:moveTo>
                <a:lnTo>
                  <a:pt x="0" y="0"/>
                </a:lnTo>
                <a:lnTo>
                  <a:pt x="0" y="287997"/>
                </a:lnTo>
                <a:lnTo>
                  <a:pt x="3357003" y="287997"/>
                </a:lnTo>
                <a:lnTo>
                  <a:pt x="3491992" y="395998"/>
                </a:lnTo>
                <a:lnTo>
                  <a:pt x="3626993" y="287997"/>
                </a:lnTo>
                <a:lnTo>
                  <a:pt x="6983996" y="287997"/>
                </a:lnTo>
                <a:lnTo>
                  <a:pt x="6983996" y="0"/>
                </a:lnTo>
                <a:close/>
              </a:path>
            </a:pathLst>
          </a:custGeom>
          <a:solidFill>
            <a:srgbClr val="FFF4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22">
            <a:extLst>
              <a:ext uri="{FF2B5EF4-FFF2-40B4-BE49-F238E27FC236}">
                <a16:creationId xmlns:a16="http://schemas.microsoft.com/office/drawing/2014/main" id="{446E624B-2415-FA2A-3906-6C4CAAA71F0B}"/>
              </a:ext>
            </a:extLst>
          </p:cNvPr>
          <p:cNvSpPr txBox="1"/>
          <p:nvPr/>
        </p:nvSpPr>
        <p:spPr>
          <a:xfrm>
            <a:off x="5734800" y="8730855"/>
            <a:ext cx="722955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699" algn="ctr">
              <a:spcBef>
                <a:spcPts val="100"/>
              </a:spcBef>
            </a:pPr>
            <a:r>
              <a:rPr sz="1100" dirty="0">
                <a:solidFill>
                  <a:srgbClr val="4C4D4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Access </a:t>
            </a:r>
            <a:r>
              <a:rPr sz="1100" spc="-25" dirty="0">
                <a:solidFill>
                  <a:srgbClr val="4C4D4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Map</a:t>
            </a:r>
            <a:endParaRPr sz="1100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03" name="object 19">
            <a:extLst>
              <a:ext uri="{FF2B5EF4-FFF2-40B4-BE49-F238E27FC236}">
                <a16:creationId xmlns:a16="http://schemas.microsoft.com/office/drawing/2014/main" id="{998A87AD-33E1-5888-0868-5610CDB2B02E}"/>
              </a:ext>
            </a:extLst>
          </p:cNvPr>
          <p:cNvSpPr txBox="1"/>
          <p:nvPr/>
        </p:nvSpPr>
        <p:spPr>
          <a:xfrm>
            <a:off x="525520" y="8936414"/>
            <a:ext cx="813043" cy="25622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sz="1600" spc="-15" dirty="0" err="1">
                <a:solidFill>
                  <a:srgbClr val="4C4D4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個別指導</a:t>
            </a:r>
            <a:endParaRPr sz="2600" dirty="0">
              <a:solidFill>
                <a:srgbClr val="4C4D4F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04" name="object 19">
            <a:extLst>
              <a:ext uri="{FF2B5EF4-FFF2-40B4-BE49-F238E27FC236}">
                <a16:creationId xmlns:a16="http://schemas.microsoft.com/office/drawing/2014/main" id="{8A35DD96-F6AF-BB52-A8D0-34C907E95709}"/>
              </a:ext>
            </a:extLst>
          </p:cNvPr>
          <p:cNvSpPr txBox="1"/>
          <p:nvPr/>
        </p:nvSpPr>
        <p:spPr>
          <a:xfrm>
            <a:off x="269038" y="9174308"/>
            <a:ext cx="1326004" cy="41633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sz="2600" spc="-15" dirty="0" err="1">
                <a:solidFill>
                  <a:srgbClr val="4C4D4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〇〇〇塾</a:t>
            </a:r>
            <a:endParaRPr sz="2600" dirty="0">
              <a:solidFill>
                <a:srgbClr val="4C4D4F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05" name="object 20">
            <a:extLst>
              <a:ext uri="{FF2B5EF4-FFF2-40B4-BE49-F238E27FC236}">
                <a16:creationId xmlns:a16="http://schemas.microsoft.com/office/drawing/2014/main" id="{CF7F6371-2469-10C5-254E-598981E30D2C}"/>
              </a:ext>
            </a:extLst>
          </p:cNvPr>
          <p:cNvSpPr txBox="1"/>
          <p:nvPr/>
        </p:nvSpPr>
        <p:spPr>
          <a:xfrm>
            <a:off x="1735952" y="8922898"/>
            <a:ext cx="3080972" cy="461665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000-0000</a:t>
            </a:r>
          </a:p>
          <a:p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〇〇県〇〇〇〇市〇〇〇街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12-46   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〇〇〇〇ビル 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階</a:t>
            </a:r>
          </a:p>
          <a:p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営業時間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00:00 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 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00:00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／定休日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○曜日</a:t>
            </a:r>
          </a:p>
        </p:txBody>
      </p:sp>
      <p:sp>
        <p:nvSpPr>
          <p:cNvPr id="106" name="object 21">
            <a:extLst>
              <a:ext uri="{FF2B5EF4-FFF2-40B4-BE49-F238E27FC236}">
                <a16:creationId xmlns:a16="http://schemas.microsoft.com/office/drawing/2014/main" id="{A4781393-6EF6-5777-5DD7-E70FA4DC4E1E}"/>
              </a:ext>
            </a:extLst>
          </p:cNvPr>
          <p:cNvSpPr txBox="1"/>
          <p:nvPr/>
        </p:nvSpPr>
        <p:spPr>
          <a:xfrm>
            <a:off x="1735952" y="9468011"/>
            <a:ext cx="1800173" cy="33579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E-mail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 : </a:t>
            </a: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sample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@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〇〇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××</a:t>
            </a: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.jp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GS明朝B" panose="02020800000000000000" pitchFamily="18" charset="-128"/>
              <a:ea typeface="HGS明朝B" panose="02020800000000000000" pitchFamily="18" charset="-128"/>
              <a:cs typeface="メイリオ"/>
            </a:endParaRPr>
          </a:p>
          <a:p>
            <a:pPr>
              <a:lnSpc>
                <a:spcPts val="1400"/>
              </a:lnSpc>
            </a:pP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URL : https://www. 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〇〇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メイリオ"/>
              </a:rPr>
              <a:t>××.jp</a:t>
            </a:r>
          </a:p>
        </p:txBody>
      </p:sp>
      <p:sp>
        <p:nvSpPr>
          <p:cNvPr id="113" name="object 18">
            <a:extLst>
              <a:ext uri="{FF2B5EF4-FFF2-40B4-BE49-F238E27FC236}">
                <a16:creationId xmlns:a16="http://schemas.microsoft.com/office/drawing/2014/main" id="{507F2EBC-247D-A113-6852-1BD0386710D3}"/>
              </a:ext>
            </a:extLst>
          </p:cNvPr>
          <p:cNvSpPr txBox="1"/>
          <p:nvPr/>
        </p:nvSpPr>
        <p:spPr>
          <a:xfrm>
            <a:off x="804034" y="9881527"/>
            <a:ext cx="839974" cy="4308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  <a:cs typeface="メイリオ"/>
              </a:rPr>
              <a:t>TEL.</a:t>
            </a:r>
          </a:p>
        </p:txBody>
      </p:sp>
      <p:sp>
        <p:nvSpPr>
          <p:cNvPr id="114" name="object 18">
            <a:extLst>
              <a:ext uri="{FF2B5EF4-FFF2-40B4-BE49-F238E27FC236}">
                <a16:creationId xmlns:a16="http://schemas.microsoft.com/office/drawing/2014/main" id="{43F20086-6EBA-FA6D-A726-0DF45411AD5A}"/>
              </a:ext>
            </a:extLst>
          </p:cNvPr>
          <p:cNvSpPr txBox="1"/>
          <p:nvPr/>
        </p:nvSpPr>
        <p:spPr>
          <a:xfrm>
            <a:off x="1653290" y="9802641"/>
            <a:ext cx="2962349" cy="5693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  <a:cs typeface="メイリオ"/>
              </a:rPr>
              <a:t>000</a:t>
            </a:r>
            <a:r>
              <a:rPr lang="en-US"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  <a:cs typeface="メイリオ"/>
              </a:rPr>
              <a:t>-</a:t>
            </a:r>
            <a:r>
              <a:rPr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  <a:cs typeface="メイリオ"/>
              </a:rPr>
              <a:t>000</a:t>
            </a:r>
            <a:r>
              <a:rPr lang="en-US"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  <a:cs typeface="メイリオ"/>
              </a:rPr>
              <a:t>-</a:t>
            </a:r>
            <a:r>
              <a:rPr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anose="02040604050505020304" pitchFamily="18" charset="0"/>
                <a:cs typeface="メイリオ"/>
              </a:rPr>
              <a:t>0000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E3272473-842E-C235-751F-5BE3B3C1171E}"/>
              </a:ext>
            </a:extLst>
          </p:cNvPr>
          <p:cNvSpPr txBox="1"/>
          <p:nvPr/>
        </p:nvSpPr>
        <p:spPr>
          <a:xfrm>
            <a:off x="5349064" y="6328800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3366CC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高校生コース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4543A91-A221-57BA-63CB-EF77ED79F37A}"/>
              </a:ext>
            </a:extLst>
          </p:cNvPr>
          <p:cNvSpPr txBox="1"/>
          <p:nvPr/>
        </p:nvSpPr>
        <p:spPr>
          <a:xfrm>
            <a:off x="3071572" y="6328800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3366CC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中学生コース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F92AE014-7154-AE10-3891-240E2341170E}"/>
              </a:ext>
            </a:extLst>
          </p:cNvPr>
          <p:cNvSpPr txBox="1"/>
          <p:nvPr/>
        </p:nvSpPr>
        <p:spPr>
          <a:xfrm>
            <a:off x="791048" y="6327661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3366CC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小学生コース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EFE512A6-D24E-41F9-9082-764012DEA5BF}"/>
              </a:ext>
            </a:extLst>
          </p:cNvPr>
          <p:cNvSpPr txBox="1"/>
          <p:nvPr/>
        </p:nvSpPr>
        <p:spPr>
          <a:xfrm>
            <a:off x="539646" y="6757877"/>
            <a:ext cx="19531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対象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１年生～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年生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科目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国語・算数・英語・</a:t>
            </a:r>
          </a:p>
          <a:p>
            <a:pPr>
              <a:tabLst>
                <a:tab pos="522000" algn="l"/>
              </a:tabLst>
            </a:pP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社会・理科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時間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１教科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 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（週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回／月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回）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月謝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１教科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0,000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円～</a:t>
            </a:r>
          </a:p>
        </p:txBody>
      </p:sp>
      <p:sp>
        <p:nvSpPr>
          <p:cNvPr id="128" name="Rectangle 45">
            <a:extLst>
              <a:ext uri="{FF2B5EF4-FFF2-40B4-BE49-F238E27FC236}">
                <a16:creationId xmlns:a16="http://schemas.microsoft.com/office/drawing/2014/main" id="{878AED2E-2F10-C5EF-9DB1-F21F76D24AE3}"/>
              </a:ext>
            </a:extLst>
          </p:cNvPr>
          <p:cNvSpPr/>
          <p:nvPr/>
        </p:nvSpPr>
        <p:spPr>
          <a:xfrm>
            <a:off x="524201" y="1770449"/>
            <a:ext cx="3338842" cy="1580316"/>
          </a:xfrm>
          <a:prstGeom prst="rect">
            <a:avLst/>
          </a:prstGeom>
          <a:solidFill>
            <a:srgbClr val="0089C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82284" tIns="164568" rtlCol="0" anchor="ctr"/>
          <a:lstStyle/>
          <a:p>
            <a:pPr algn="ctr">
              <a:lnSpc>
                <a:spcPct val="90000"/>
              </a:lnSpc>
            </a:pPr>
            <a:endParaRPr lang="ja-JP" altLang="en-US" sz="5299" spc="-100" dirty="0">
              <a:solidFill>
                <a:srgbClr val="0019A8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メイリオ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448FB7EB-27CF-E86C-81CD-03FAAF8BD21E}"/>
              </a:ext>
            </a:extLst>
          </p:cNvPr>
          <p:cNvSpPr txBox="1"/>
          <p:nvPr/>
        </p:nvSpPr>
        <p:spPr>
          <a:xfrm>
            <a:off x="1454400" y="5832678"/>
            <a:ext cx="4650632" cy="36933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分かるから、できる</a:t>
            </a:r>
            <a:r>
              <a:rPr lang="en-US" altLang="ja-JP" dirty="0">
                <a:solidFill>
                  <a:schemeClr val="bg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!  </a:t>
            </a:r>
            <a:r>
              <a:rPr lang="ja-JP" altLang="en-US" dirty="0">
                <a:solidFill>
                  <a:schemeClr val="bg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楽しいから、伸びる</a:t>
            </a:r>
            <a:r>
              <a:rPr lang="en-US" altLang="ja-JP" dirty="0">
                <a:solidFill>
                  <a:schemeClr val="bg1"/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!</a:t>
            </a:r>
            <a:endParaRPr lang="ja-JP" altLang="en-US" dirty="0">
              <a:solidFill>
                <a:schemeClr val="bg1"/>
              </a:solidFill>
              <a:effectLst/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D2C41EF5-28A4-B70E-BEF5-C19630C7039F}"/>
              </a:ext>
            </a:extLst>
          </p:cNvPr>
          <p:cNvSpPr txBox="1"/>
          <p:nvPr/>
        </p:nvSpPr>
        <p:spPr>
          <a:xfrm>
            <a:off x="1198041" y="8276350"/>
            <a:ext cx="5163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お気軽にご相談ください </a:t>
            </a:r>
            <a:r>
              <a:rPr lang="en-US" altLang="ja-JP" sz="1600" dirty="0"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!</a:t>
            </a:r>
            <a:r>
              <a:rPr lang="ja-JP" altLang="en-US" sz="1600" dirty="0"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 お問い合わせはコチラから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D2DD775-E586-6D18-03B0-202DC4E11AAB}"/>
              </a:ext>
            </a:extLst>
          </p:cNvPr>
          <p:cNvSpPr txBox="1"/>
          <p:nvPr/>
        </p:nvSpPr>
        <p:spPr>
          <a:xfrm>
            <a:off x="1012654" y="1736238"/>
            <a:ext cx="2646878" cy="1528624"/>
          </a:xfrm>
          <a:prstGeom prst="rect">
            <a:avLst/>
          </a:prstGeom>
          <a:noFill/>
          <a:effectLst>
            <a:glow>
              <a:schemeClr val="bg1"/>
            </a:glow>
            <a:outerShdw blurRad="50800" dist="50800" dir="2700000" algn="tl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ts val="5550"/>
              </a:lnSpc>
            </a:pPr>
            <a:r>
              <a:rPr kumimoji="1" lang="ja-JP" altLang="en-US" sz="4800" dirty="0">
                <a:solidFill>
                  <a:srgbClr val="0019A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無料体験</a:t>
            </a:r>
            <a:endParaRPr kumimoji="1" lang="en-US" altLang="ja-JP" sz="4800" dirty="0">
              <a:solidFill>
                <a:srgbClr val="0019A8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lnSpc>
                <a:spcPts val="5550"/>
              </a:lnSpc>
            </a:pPr>
            <a:r>
              <a:rPr kumimoji="1" lang="ja-JP" altLang="en-US" sz="4800" dirty="0">
                <a:solidFill>
                  <a:srgbClr val="0019A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実施中！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E3DD54DD-52D8-3D94-A6F5-15F45AAE2DCF}"/>
              </a:ext>
            </a:extLst>
          </p:cNvPr>
          <p:cNvSpPr/>
          <p:nvPr/>
        </p:nvSpPr>
        <p:spPr>
          <a:xfrm>
            <a:off x="148667" y="142626"/>
            <a:ext cx="7261884" cy="104040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プレースホルダー 11">
            <a:extLst>
              <a:ext uri="{FF2B5EF4-FFF2-40B4-BE49-F238E27FC236}">
                <a16:creationId xmlns:a16="http://schemas.microsoft.com/office/drawing/2014/main" id="{C1D96D32-0F11-9225-E06F-C51EA2538F2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47" b="26447"/>
          <a:stretch>
            <a:fillRect/>
          </a:stretch>
        </p:blipFill>
        <p:spPr>
          <a:xfrm>
            <a:off x="4922001" y="8940574"/>
            <a:ext cx="2349500" cy="1327150"/>
          </a:xfr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1A8B1E-C199-E830-5076-B52420EDD2B9}"/>
              </a:ext>
            </a:extLst>
          </p:cNvPr>
          <p:cNvSpPr txBox="1"/>
          <p:nvPr/>
        </p:nvSpPr>
        <p:spPr>
          <a:xfrm>
            <a:off x="2808000" y="6757877"/>
            <a:ext cx="19531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対象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１年生～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年生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科目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国語・算数・英語・</a:t>
            </a:r>
          </a:p>
          <a:p>
            <a:pPr>
              <a:tabLst>
                <a:tab pos="522000" algn="l"/>
              </a:tabLst>
            </a:pP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社会・理科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時間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１教科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 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（週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回／月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回）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月謝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１教科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0,000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円～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E0F2D-BECB-231E-F445-970404E26241}"/>
              </a:ext>
            </a:extLst>
          </p:cNvPr>
          <p:cNvSpPr txBox="1"/>
          <p:nvPr/>
        </p:nvSpPr>
        <p:spPr>
          <a:xfrm>
            <a:off x="5072400" y="6757200"/>
            <a:ext cx="19531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対象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１年生～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年生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科目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国語・算数・英語・</a:t>
            </a:r>
          </a:p>
          <a:p>
            <a:pPr>
              <a:tabLst>
                <a:tab pos="522000" algn="l"/>
              </a:tabLst>
            </a:pP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社会・理科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時間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１教科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 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（週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回／月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回）</a:t>
            </a:r>
          </a:p>
          <a:p>
            <a:pPr>
              <a:tabLst>
                <a:tab pos="522000" algn="l"/>
              </a:tabLst>
            </a:pP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月謝 ／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１教科 </a:t>
            </a:r>
            <a:r>
              <a:rPr lang="en-US" altLang="ja-JP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0,000</a:t>
            </a:r>
            <a:r>
              <a:rPr lang="ja-JP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円～</a:t>
            </a:r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312</TotalTime>
  <Words>244</Words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HGS創英角ｺﾞｼｯｸUB</vt:lpstr>
      <vt:lpstr>HGS明朝B</vt:lpstr>
      <vt:lpstr>Arial</vt:lpstr>
      <vt:lpstr>Calibri</vt:lpstr>
      <vt:lpstr>Century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2023-11-16T08:29:16Z</cp:lastPrinted>
  <dcterms:created xsi:type="dcterms:W3CDTF">2023-10-16T04:15:45Z</dcterms:created>
  <dcterms:modified xsi:type="dcterms:W3CDTF">2023-11-22T06:40:43Z</dcterms:modified>
</cp:coreProperties>
</file>