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DAD0C2"/>
    <a:srgbClr val="CDBBA7"/>
    <a:srgbClr val="C6A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5" autoAdjust="0"/>
    <p:restoredTop sz="95508" autoAdjust="0"/>
  </p:normalViewPr>
  <p:slideViewPr>
    <p:cSldViewPr snapToGrid="0">
      <p:cViewPr varScale="1">
        <p:scale>
          <a:sx n="71" d="100"/>
          <a:sy n="71" d="100"/>
        </p:scale>
        <p:origin x="3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16AA2-3AD2-47AC-B098-94DCC0A1C4BE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15787-77C4-435E-A772-A5F17F9EED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41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99B919F8-AC79-C5C3-D897-3A2C4148D1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4338" y="942975"/>
            <a:ext cx="6057900" cy="520065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DF9DECB1-A63B-51A0-749E-514480FC7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6794170"/>
            <a:ext cx="3441701" cy="2954668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プレースホルダー 5">
            <a:extLst>
              <a:ext uri="{FF2B5EF4-FFF2-40B4-BE49-F238E27FC236}">
                <a16:creationId xmlns:a16="http://schemas.microsoft.com/office/drawing/2014/main" id="{89D6BDC8-8550-06E1-589B-C417BB46B2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8" r="14618"/>
          <a:stretch/>
        </p:blipFill>
        <p:spPr>
          <a:xfrm>
            <a:off x="-452" y="-20494"/>
            <a:ext cx="7560128" cy="7117947"/>
          </a:xfrm>
        </p:spPr>
      </p:pic>
      <p:sp>
        <p:nvSpPr>
          <p:cNvPr id="12" name="平行四辺形 11">
            <a:extLst>
              <a:ext uri="{FF2B5EF4-FFF2-40B4-BE49-F238E27FC236}">
                <a16:creationId xmlns:a16="http://schemas.microsoft.com/office/drawing/2014/main" id="{778D21A5-46C1-A7AA-6A33-18045DCAB62B}"/>
              </a:ext>
            </a:extLst>
          </p:cNvPr>
          <p:cNvSpPr/>
          <p:nvPr/>
        </p:nvSpPr>
        <p:spPr>
          <a:xfrm>
            <a:off x="317256" y="-14204"/>
            <a:ext cx="6848872" cy="7126288"/>
          </a:xfrm>
          <a:prstGeom prst="parallelogram">
            <a:avLst/>
          </a:prstGeom>
          <a:solidFill>
            <a:srgbClr val="CDBBA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Box 31">
            <a:extLst>
              <a:ext uri="{FF2B5EF4-FFF2-40B4-BE49-F238E27FC236}">
                <a16:creationId xmlns:a16="http://schemas.microsoft.com/office/drawing/2014/main" id="{FC9B629F-BDC0-08FD-CFD9-86DD7495D3DF}"/>
              </a:ext>
            </a:extLst>
          </p:cNvPr>
          <p:cNvSpPr txBox="1"/>
          <p:nvPr/>
        </p:nvSpPr>
        <p:spPr>
          <a:xfrm>
            <a:off x="1292303" y="2466529"/>
            <a:ext cx="4898777" cy="20005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73000"/>
              </a:prstClr>
            </a:outerShdw>
          </a:effectLst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3000" spc="400" dirty="0">
                <a:ln w="63500">
                  <a:solidFill>
                    <a:schemeClr val="bg1"/>
                  </a:solidFill>
                  <a:miter lim="800000"/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STAFF</a:t>
            </a:r>
            <a:endParaRPr lang="en-US" sz="13000" spc="400" dirty="0">
              <a:ln w="63500">
                <a:solidFill>
                  <a:schemeClr val="bg1"/>
                </a:solidFill>
                <a:miter lim="800000"/>
              </a:ln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0FE3FB80-0106-D2EE-F2C5-E41F87311EB6}"/>
              </a:ext>
            </a:extLst>
          </p:cNvPr>
          <p:cNvSpPr txBox="1">
            <a:spLocks/>
          </p:cNvSpPr>
          <p:nvPr/>
        </p:nvSpPr>
        <p:spPr>
          <a:xfrm>
            <a:off x="1739214" y="1999507"/>
            <a:ext cx="4081246" cy="6155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3000"/>
              </a:prstClr>
            </a:outerShdw>
          </a:effectLst>
        </p:spPr>
        <p:txBody>
          <a:bodyPr vert="horz" wrap="non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699" algn="ctr">
              <a:spcBef>
                <a:spcPts val="100"/>
              </a:spcBef>
            </a:pPr>
            <a:r>
              <a:rPr lang="ja-JP" altLang="en-US" sz="4000" spc="300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アルバイト・パート</a:t>
            </a: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A9361794-29ED-5F6D-DE43-F27E3DB2516B}"/>
              </a:ext>
            </a:extLst>
          </p:cNvPr>
          <p:cNvSpPr txBox="1"/>
          <p:nvPr/>
        </p:nvSpPr>
        <p:spPr>
          <a:xfrm>
            <a:off x="2112259" y="4424554"/>
            <a:ext cx="2827697" cy="16927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3000"/>
              </a:prstClr>
            </a:outerShdw>
          </a:effectLst>
        </p:spPr>
        <p:txBody>
          <a:bodyPr vert="horz" wrap="none" lIns="0" tIns="0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z="11000" spc="-25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募集</a:t>
            </a:r>
            <a:endParaRPr sz="11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1BA33506-2598-7983-A384-969E2E89D95A}"/>
              </a:ext>
            </a:extLst>
          </p:cNvPr>
          <p:cNvSpPr txBox="1"/>
          <p:nvPr/>
        </p:nvSpPr>
        <p:spPr>
          <a:xfrm>
            <a:off x="2065672" y="789330"/>
            <a:ext cx="3557064" cy="83099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5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〇〇〇</a:t>
            </a:r>
            <a:r>
              <a:rPr lang="en-GB" sz="5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sz="5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Cafe</a:t>
            </a:r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F25F249D-693E-6E42-74D9-40953AE55B11}"/>
              </a:ext>
            </a:extLst>
          </p:cNvPr>
          <p:cNvSpPr txBox="1"/>
          <p:nvPr/>
        </p:nvSpPr>
        <p:spPr>
          <a:xfrm>
            <a:off x="4512230" y="7368610"/>
            <a:ext cx="3047445" cy="1082343"/>
          </a:xfrm>
          <a:prstGeom prst="rect">
            <a:avLst/>
          </a:prstGeom>
        </p:spPr>
        <p:txBody>
          <a:bodyPr vert="horz" wrap="square" lIns="0" tIns="30475" rIns="0" bIns="0" rtlCol="0">
            <a:spAutoFit/>
          </a:bodyPr>
          <a:lstStyle/>
          <a:p>
            <a:pPr marL="12063">
              <a:spcBef>
                <a:spcPts val="240"/>
              </a:spcBef>
              <a:tabLst>
                <a:tab pos="234292" algn="l"/>
              </a:tabLst>
            </a:pPr>
            <a:r>
              <a:rPr lang="ja-JP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◆</a:t>
            </a:r>
            <a:r>
              <a:rPr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0:00～00:00内で0～0時間程度</a:t>
            </a:r>
          </a:p>
          <a:p>
            <a:pPr marL="177782">
              <a:spcBef>
                <a:spcPts val="140"/>
              </a:spcBef>
            </a:pPr>
            <a:r>
              <a:rPr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（</a:t>
            </a:r>
            <a:r>
              <a:rPr lang="ja-JP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夜間</a:t>
            </a:r>
            <a:r>
              <a:rPr sz="1300" dirty="0" err="1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の勤務可能な方優遇します</a:t>
            </a:r>
            <a:r>
              <a:rPr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）</a:t>
            </a:r>
          </a:p>
          <a:p>
            <a:pPr marL="12063">
              <a:spcBef>
                <a:spcPts val="140"/>
              </a:spcBef>
              <a:tabLst>
                <a:tab pos="234292" algn="l"/>
              </a:tabLst>
            </a:pPr>
            <a:r>
              <a:rPr lang="ja-JP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◆</a:t>
            </a:r>
            <a:r>
              <a:rPr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週0～0日勤務OK</a:t>
            </a:r>
            <a:r>
              <a:rPr lang="en-GB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!</a:t>
            </a:r>
            <a:endParaRPr sz="13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77782">
              <a:spcBef>
                <a:spcPts val="140"/>
              </a:spcBef>
            </a:pPr>
            <a:r>
              <a:rPr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（曜日、日数は応相談）</a:t>
            </a:r>
            <a:endParaRPr lang="zh-TW" altLang="en-US" sz="13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2063">
              <a:spcBef>
                <a:spcPts val="140"/>
              </a:spcBef>
              <a:tabLst>
                <a:tab pos="234292" algn="l"/>
                <a:tab pos="1417813" algn="l"/>
              </a:tabLst>
            </a:pPr>
            <a:r>
              <a:rPr lang="ja-JP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◆</a:t>
            </a:r>
            <a:r>
              <a:rPr lang="zh-TW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時給 </a:t>
            </a:r>
            <a:r>
              <a:rPr lang="en-US" altLang="zh-TW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0,000</a:t>
            </a:r>
            <a:r>
              <a:rPr lang="zh-TW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円	土日祝 </a:t>
            </a:r>
            <a:r>
              <a:rPr lang="en-US" altLang="zh-TW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0,000</a:t>
            </a:r>
            <a:r>
              <a:rPr lang="zh-TW" altLang="en-US" sz="1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9000BAF9-89BC-EA9E-3B1B-9A176A9ABCA6}"/>
              </a:ext>
            </a:extLst>
          </p:cNvPr>
          <p:cNvSpPr/>
          <p:nvPr/>
        </p:nvSpPr>
        <p:spPr>
          <a:xfrm>
            <a:off x="242239" y="7316729"/>
            <a:ext cx="1262742" cy="1262742"/>
          </a:xfrm>
          <a:prstGeom prst="ellipse">
            <a:avLst/>
          </a:prstGeom>
          <a:gradFill>
            <a:gsLst>
              <a:gs pos="39000">
                <a:schemeClr val="bg1">
                  <a:lumMod val="50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</a:gsLst>
            <a:lin ang="5400000" scaled="1"/>
          </a:gradFill>
          <a:ln w="22225">
            <a:solidFill>
              <a:schemeClr val="tx1">
                <a:lumMod val="65000"/>
                <a:lumOff val="35000"/>
                <a:alpha val="91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8EAA1210-1F48-530F-0A09-E23B7B065917}"/>
              </a:ext>
            </a:extLst>
          </p:cNvPr>
          <p:cNvSpPr/>
          <p:nvPr/>
        </p:nvSpPr>
        <p:spPr>
          <a:xfrm>
            <a:off x="1641733" y="7281001"/>
            <a:ext cx="1262742" cy="1262742"/>
          </a:xfrm>
          <a:prstGeom prst="ellipse">
            <a:avLst/>
          </a:prstGeom>
          <a:gradFill>
            <a:gsLst>
              <a:gs pos="39000">
                <a:schemeClr val="bg1">
                  <a:lumMod val="50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</a:gsLst>
            <a:lin ang="5400000" scaled="1"/>
          </a:gradFill>
          <a:ln w="22225">
            <a:solidFill>
              <a:schemeClr val="tx1">
                <a:lumMod val="65000"/>
                <a:lumOff val="35000"/>
                <a:alpha val="91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33C99711-CE8A-8F5F-0ECA-D3FB716A1709}"/>
              </a:ext>
            </a:extLst>
          </p:cNvPr>
          <p:cNvSpPr/>
          <p:nvPr/>
        </p:nvSpPr>
        <p:spPr>
          <a:xfrm>
            <a:off x="3041227" y="7281001"/>
            <a:ext cx="1262742" cy="1262742"/>
          </a:xfrm>
          <a:prstGeom prst="ellipse">
            <a:avLst/>
          </a:prstGeom>
          <a:gradFill>
            <a:gsLst>
              <a:gs pos="39000">
                <a:schemeClr val="bg1">
                  <a:lumMod val="50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</a:gsLst>
            <a:lin ang="5400000" scaled="1"/>
          </a:gradFill>
          <a:ln w="22225">
            <a:solidFill>
              <a:schemeClr val="tx1">
                <a:lumMod val="65000"/>
                <a:lumOff val="35000"/>
                <a:alpha val="91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3AA823F-CFAE-C423-8987-70DDB23F1EAB}"/>
              </a:ext>
            </a:extLst>
          </p:cNvPr>
          <p:cNvSpPr txBox="1"/>
          <p:nvPr/>
        </p:nvSpPr>
        <p:spPr>
          <a:xfrm>
            <a:off x="351739" y="7513841"/>
            <a:ext cx="958917" cy="763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kumimoji="1"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未経験</a:t>
            </a:r>
            <a:endParaRPr kumimoji="1" lang="en-US" altLang="ja-JP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2800"/>
              </a:lnSpc>
            </a:pPr>
            <a:r>
              <a:rPr kumimoji="1"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歓迎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26C1212-001F-5A6D-A08A-AC6E0279EAA6}"/>
              </a:ext>
            </a:extLst>
          </p:cNvPr>
          <p:cNvSpPr txBox="1"/>
          <p:nvPr/>
        </p:nvSpPr>
        <p:spPr>
          <a:xfrm>
            <a:off x="1767625" y="7516430"/>
            <a:ext cx="958917" cy="763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kumimoji="1"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交通費</a:t>
            </a:r>
            <a:endParaRPr kumimoji="1" lang="en-US" altLang="ja-JP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2800"/>
              </a:lnSpc>
            </a:pPr>
            <a:r>
              <a:rPr kumimoji="1"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支給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21F55FD-32AD-9C2A-469A-745693AA31AA}"/>
              </a:ext>
            </a:extLst>
          </p:cNvPr>
          <p:cNvSpPr txBox="1"/>
          <p:nvPr/>
        </p:nvSpPr>
        <p:spPr>
          <a:xfrm>
            <a:off x="3070176" y="7516431"/>
            <a:ext cx="1231427" cy="763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kumimoji="1"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年齢・男女</a:t>
            </a:r>
            <a:endParaRPr kumimoji="1" lang="en-US" altLang="ja-JP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2800"/>
              </a:lnSpc>
            </a:pPr>
            <a:r>
              <a:rPr kumimoji="1"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不問</a:t>
            </a:r>
          </a:p>
        </p:txBody>
      </p:sp>
      <p:sp>
        <p:nvSpPr>
          <p:cNvPr id="20" name="bg object 17">
            <a:extLst>
              <a:ext uri="{FF2B5EF4-FFF2-40B4-BE49-F238E27FC236}">
                <a16:creationId xmlns:a16="http://schemas.microsoft.com/office/drawing/2014/main" id="{17B2015B-CFA3-E870-EB6D-7EE3E19866A1}"/>
              </a:ext>
            </a:extLst>
          </p:cNvPr>
          <p:cNvSpPr/>
          <p:nvPr/>
        </p:nvSpPr>
        <p:spPr>
          <a:xfrm>
            <a:off x="244" y="8870268"/>
            <a:ext cx="7559187" cy="1821544"/>
          </a:xfrm>
          <a:custGeom>
            <a:avLst/>
            <a:gdLst/>
            <a:ahLst/>
            <a:cxnLst/>
            <a:rect l="l" t="t" r="r" b="b"/>
            <a:pathLst>
              <a:path w="7560309" h="1821815">
                <a:moveTo>
                  <a:pt x="7559992" y="0"/>
                </a:moveTo>
                <a:lnTo>
                  <a:pt x="0" y="0"/>
                </a:lnTo>
                <a:lnTo>
                  <a:pt x="0" y="1821561"/>
                </a:lnTo>
                <a:lnTo>
                  <a:pt x="7559992" y="1821561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17B54456-0AC6-D5E1-69A4-D4235FCF1955}"/>
              </a:ext>
            </a:extLst>
          </p:cNvPr>
          <p:cNvSpPr txBox="1"/>
          <p:nvPr/>
        </p:nvSpPr>
        <p:spPr>
          <a:xfrm>
            <a:off x="311759" y="9982545"/>
            <a:ext cx="2810065" cy="15388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〇〇県〇〇〇市〇〇〇〇街</a:t>
            </a:r>
            <a:r>
              <a:rPr sz="1000" spc="-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</a:t>
            </a:r>
            <a:r>
              <a:rPr lang="en-US" sz="1000" spc="-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3</a:t>
            </a:r>
            <a:r>
              <a:rPr sz="1000" spc="-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</a:t>
            </a:r>
            <a:r>
              <a:rPr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〇〇〇ビル00階</a:t>
            </a:r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FB9F0946-F109-1314-AD08-9256B5945430}"/>
              </a:ext>
            </a:extLst>
          </p:cNvPr>
          <p:cNvSpPr txBox="1"/>
          <p:nvPr/>
        </p:nvSpPr>
        <p:spPr>
          <a:xfrm>
            <a:off x="342776" y="8944008"/>
            <a:ext cx="2406108" cy="53860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500" dirty="0" err="1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〇〇〇</a:t>
            </a:r>
            <a:r>
              <a:rPr lang="en-GB" sz="3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sz="35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Cafe</a:t>
            </a:r>
          </a:p>
        </p:txBody>
      </p:sp>
      <p:sp>
        <p:nvSpPr>
          <p:cNvPr id="23" name="object 15">
            <a:extLst>
              <a:ext uri="{FF2B5EF4-FFF2-40B4-BE49-F238E27FC236}">
                <a16:creationId xmlns:a16="http://schemas.microsoft.com/office/drawing/2014/main" id="{020D44AB-8724-73CD-BECC-41A0C1A408C7}"/>
              </a:ext>
            </a:extLst>
          </p:cNvPr>
          <p:cNvSpPr txBox="1"/>
          <p:nvPr/>
        </p:nvSpPr>
        <p:spPr>
          <a:xfrm>
            <a:off x="3866712" y="8622082"/>
            <a:ext cx="3666388" cy="20005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699">
              <a:spcBef>
                <a:spcPts val="285"/>
              </a:spcBef>
            </a:pPr>
            <a:r>
              <a:rPr sz="1300" spc="-5" dirty="0">
                <a:solidFill>
                  <a:srgbClr val="40404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/>
              </a:rPr>
              <a:t>詳しくは、担当○○までお問い合わせください。</a:t>
            </a:r>
            <a:endParaRPr sz="1300" dirty="0">
              <a:solidFill>
                <a:srgbClr val="40404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/>
            </a:endParaRPr>
          </a:p>
        </p:txBody>
      </p:sp>
      <p:sp>
        <p:nvSpPr>
          <p:cNvPr id="24" name="object 15">
            <a:extLst>
              <a:ext uri="{FF2B5EF4-FFF2-40B4-BE49-F238E27FC236}">
                <a16:creationId xmlns:a16="http://schemas.microsoft.com/office/drawing/2014/main" id="{FCFD8604-6809-0610-E4A3-364522A3DF2D}"/>
              </a:ext>
            </a:extLst>
          </p:cNvPr>
          <p:cNvSpPr txBox="1"/>
          <p:nvPr/>
        </p:nvSpPr>
        <p:spPr>
          <a:xfrm>
            <a:off x="311759" y="10217989"/>
            <a:ext cx="2566408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4763">
              <a:spcBef>
                <a:spcPts val="565"/>
              </a:spcBef>
            </a:pPr>
            <a:r>
              <a:rPr spc="20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</a:t>
            </a:r>
            <a:r>
              <a:rPr lang="en-GB" spc="20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:</a:t>
            </a:r>
            <a:r>
              <a:rPr spc="20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//www.</a:t>
            </a:r>
            <a:r>
              <a:rPr lang="ja-JP" altLang="en-US" spc="20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spc="20" dirty="0">
                <a:ln w="63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.jp/</a:t>
            </a:r>
          </a:p>
        </p:txBody>
      </p:sp>
      <p:sp>
        <p:nvSpPr>
          <p:cNvPr id="25" name="object 15">
            <a:extLst>
              <a:ext uri="{FF2B5EF4-FFF2-40B4-BE49-F238E27FC236}">
                <a16:creationId xmlns:a16="http://schemas.microsoft.com/office/drawing/2014/main" id="{87A27D9D-AC5F-D5FC-74A5-DD7A993C487F}"/>
              </a:ext>
            </a:extLst>
          </p:cNvPr>
          <p:cNvSpPr txBox="1"/>
          <p:nvPr/>
        </p:nvSpPr>
        <p:spPr>
          <a:xfrm>
            <a:off x="822820" y="9510953"/>
            <a:ext cx="2399019" cy="41543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3969">
              <a:spcBef>
                <a:spcPts val="445"/>
              </a:spcBef>
            </a:pPr>
            <a:r>
              <a:rPr sz="2700" spc="160" dirty="0">
                <a:ln w="19050" cap="rnd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000-000-0000</a:t>
            </a:r>
          </a:p>
        </p:txBody>
      </p:sp>
      <p:sp>
        <p:nvSpPr>
          <p:cNvPr id="26" name="object 15">
            <a:extLst>
              <a:ext uri="{FF2B5EF4-FFF2-40B4-BE49-F238E27FC236}">
                <a16:creationId xmlns:a16="http://schemas.microsoft.com/office/drawing/2014/main" id="{18DDF01F-664E-9DE7-0F70-E2B41E774F9F}"/>
              </a:ext>
            </a:extLst>
          </p:cNvPr>
          <p:cNvSpPr txBox="1"/>
          <p:nvPr/>
        </p:nvSpPr>
        <p:spPr>
          <a:xfrm>
            <a:off x="342178" y="9576219"/>
            <a:ext cx="528671" cy="29238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3969">
              <a:spcBef>
                <a:spcPts val="445"/>
              </a:spcBef>
            </a:pPr>
            <a:r>
              <a:rPr sz="1600" spc="50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</a:t>
            </a:r>
            <a:r>
              <a:rPr sz="1900" spc="50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. </a:t>
            </a:r>
          </a:p>
        </p:txBody>
      </p:sp>
      <p:pic>
        <p:nvPicPr>
          <p:cNvPr id="36" name="図プレースホルダー 35">
            <a:extLst>
              <a:ext uri="{FF2B5EF4-FFF2-40B4-BE49-F238E27FC236}">
                <a16:creationId xmlns:a16="http://schemas.microsoft.com/office/drawing/2014/main" id="{63F65A28-0387-1CAF-D44F-41967DA3586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9" b="27289"/>
          <a:stretch/>
        </p:blipFill>
        <p:spPr>
          <a:xfrm>
            <a:off x="4316479" y="8971021"/>
            <a:ext cx="2862159" cy="1558925"/>
          </a:xfrm>
        </p:spPr>
      </p:pic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130</TotalTime>
  <Words>79</Words>
  <PresentationFormat>ユーザー設定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HGP創英角ｺﾞｼｯｸUB</vt:lpstr>
      <vt:lpstr>HGSｺﾞｼｯｸE</vt:lpstr>
      <vt:lpstr>HGSｺﾞｼｯｸM</vt:lpstr>
      <vt:lpstr>HGS創英角ｺﾞｼｯｸUB</vt:lpstr>
      <vt:lpstr>游ゴシック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2023-11-22T07:36:11Z</dcterms:modified>
</cp:coreProperties>
</file>