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4660"/>
  </p:normalViewPr>
  <p:slideViewPr>
    <p:cSldViewPr snapToGrid="0">
      <p:cViewPr varScale="1">
        <p:scale>
          <a:sx n="71" d="100"/>
          <a:sy n="71" d="100"/>
        </p:scale>
        <p:origin x="33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280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F605C730-2D9D-662E-1C52-E4D65E900E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F503D90-08CD-E8D5-5CF3-D01B24F4C4A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D0166-40F9-4D70-8361-C26ACD51744D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EE613E-C5F9-F8D6-F888-561239CD71F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47061B6-A466-D5B9-E634-21FC5006021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0569A-3A40-4FD8-8494-BB38CFB57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753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C434A-4EF5-41ED-A1FE-0394BB3B4EB7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A65C2-3C9C-47B4-9E54-A2A349DA9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411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E6EA81E6-DED7-8772-DA04-C5D5A763E2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00375" y="3314700"/>
            <a:ext cx="914400" cy="914400"/>
          </a:xfrm>
          <a:solidFill>
            <a:schemeClr val="bg2"/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CF5EC62-D8F1-A90E-13BC-E70C24D987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69"/>
            <a:ext cx="7559675" cy="10692482"/>
          </a:xfrm>
          <a:prstGeom prst="rect">
            <a:avLst/>
          </a:prstGeom>
        </p:spPr>
      </p:pic>
      <p:pic>
        <p:nvPicPr>
          <p:cNvPr id="84" name="図 83">
            <a:extLst>
              <a:ext uri="{FF2B5EF4-FFF2-40B4-BE49-F238E27FC236}">
                <a16:creationId xmlns:a16="http://schemas.microsoft.com/office/drawing/2014/main" id="{8402A3CA-DF48-99A2-AFF7-BD3E113F31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51" y="318380"/>
            <a:ext cx="6879771" cy="1005505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ADA5070-1499-E9FF-C0DE-2FD96B33652F}"/>
              </a:ext>
            </a:extLst>
          </p:cNvPr>
          <p:cNvSpPr/>
          <p:nvPr/>
        </p:nvSpPr>
        <p:spPr>
          <a:xfrm>
            <a:off x="339951" y="318380"/>
            <a:ext cx="6879771" cy="100550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45F4444-B7EC-7502-B377-03649FC82445}"/>
              </a:ext>
            </a:extLst>
          </p:cNvPr>
          <p:cNvSpPr txBox="1"/>
          <p:nvPr/>
        </p:nvSpPr>
        <p:spPr>
          <a:xfrm>
            <a:off x="1980000" y="684334"/>
            <a:ext cx="3600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Bodoni MT Black" panose="020F0502020204030204" pitchFamily="18" charset="0"/>
              </a:rPr>
              <a:t>Cafe &amp;</a:t>
            </a:r>
            <a:r>
              <a:rPr kumimoji="1"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Bodoni MT Black" panose="020F0502020204030204" pitchFamily="18" charset="0"/>
              </a:rPr>
              <a:t> </a:t>
            </a:r>
            <a:r>
              <a:rPr kumimoji="1" lang="en-US" altLang="ja-JP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Bodoni MT Black" panose="020F0502020204030204" pitchFamily="18" charset="0"/>
              </a:rPr>
              <a:t>Bake</a:t>
            </a:r>
            <a:endParaRPr kumimoji="1" lang="ja-JP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Bodoni MT Black" panose="020F05020202040302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9E5E4D4-154E-F8A8-B028-6E84A32BE9FC}"/>
              </a:ext>
            </a:extLst>
          </p:cNvPr>
          <p:cNvSpPr txBox="1"/>
          <p:nvPr/>
        </p:nvSpPr>
        <p:spPr>
          <a:xfrm>
            <a:off x="2131151" y="1284672"/>
            <a:ext cx="32976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Bodoni MT Black" panose="020F0502020204030204" pitchFamily="18" charset="0"/>
              </a:rPr>
              <a:t>〇〇〇</a:t>
            </a:r>
            <a:r>
              <a:rPr kumimoji="1" lang="en-US" altLang="ja-JP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Bodoni MT Black" panose="020F0502020204030204" pitchFamily="18" charset="0"/>
              </a:rPr>
              <a:t> Cafe</a:t>
            </a:r>
            <a:endParaRPr kumimoji="1" lang="ja-JP" altLang="en-US" sz="4400" dirty="0">
              <a:solidFill>
                <a:schemeClr val="tx1">
                  <a:lumMod val="85000"/>
                  <a:lumOff val="15000"/>
                </a:schemeClr>
              </a:solidFill>
              <a:latin typeface="Bodoni MT Black" panose="020F05020202040302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D894337-7945-B20B-AE78-0629A9D43FBE}"/>
              </a:ext>
            </a:extLst>
          </p:cNvPr>
          <p:cNvSpPr txBox="1"/>
          <p:nvPr/>
        </p:nvSpPr>
        <p:spPr>
          <a:xfrm>
            <a:off x="1403376" y="5930816"/>
            <a:ext cx="4752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〇〇駅から徒歩２分。</a:t>
            </a:r>
            <a:endParaRPr kumimoji="1" lang="en-US" altLang="ja-JP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/>
            <a:r>
              <a:rPr kumimoji="1"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ホッと一息つけるお店をオープンしました。</a:t>
            </a:r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B33143B1-B409-69DB-3B15-0D46BD7C9B76}"/>
              </a:ext>
            </a:extLst>
          </p:cNvPr>
          <p:cNvSpPr txBox="1"/>
          <p:nvPr/>
        </p:nvSpPr>
        <p:spPr>
          <a:xfrm>
            <a:off x="522000" y="9163187"/>
            <a:ext cx="3584575" cy="244800"/>
          </a:xfrm>
          <a:prstGeom prst="rect">
            <a:avLst/>
          </a:prstGeom>
          <a:solidFill>
            <a:srgbClr val="FF6699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219710">
              <a:spcBef>
                <a:spcPts val="175"/>
              </a:spcBef>
              <a:tabLst>
                <a:tab pos="3600000" algn="r"/>
              </a:tabLst>
            </a:pPr>
            <a:r>
              <a:rPr lang="en-US" altLang="ja-JP" sz="1600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Cake</a:t>
            </a:r>
            <a:r>
              <a:rPr lang="en-US" altLang="ja-JP" sz="1600" spc="-20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 </a:t>
            </a:r>
            <a:r>
              <a:rPr lang="en-US" altLang="ja-JP" sz="1600" spc="-25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set</a:t>
            </a:r>
            <a:r>
              <a:rPr lang="en-US" altLang="ja-JP" sz="1600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	</a:t>
            </a:r>
            <a:r>
              <a:rPr lang="en-US" altLang="ja-JP" sz="1600" spc="-10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000</a:t>
            </a:r>
            <a:r>
              <a:rPr lang="ja-JP" altLang="en-US" sz="1600" spc="-10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円（税込</a:t>
            </a:r>
            <a:r>
              <a:rPr lang="ja-JP" altLang="en-US" sz="1600" spc="-50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）</a:t>
            </a:r>
            <a:endParaRPr lang="ja-JP" altLang="en-US" sz="16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20" name="object 4">
            <a:extLst>
              <a:ext uri="{FF2B5EF4-FFF2-40B4-BE49-F238E27FC236}">
                <a16:creationId xmlns:a16="http://schemas.microsoft.com/office/drawing/2014/main" id="{BDF1DC69-7BA0-9D52-6FF2-BB641B0B84B8}"/>
              </a:ext>
            </a:extLst>
          </p:cNvPr>
          <p:cNvSpPr txBox="1"/>
          <p:nvPr/>
        </p:nvSpPr>
        <p:spPr>
          <a:xfrm>
            <a:off x="674168" y="8120384"/>
            <a:ext cx="1571629" cy="369332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lang="ja-JP" altLang="en-US" sz="9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〇〇〇〇〇〇〇〇〇〇〇〇〇〇〇〇〇〇</a:t>
            </a:r>
            <a:endParaRPr sz="9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1630A097-ADFD-96E6-D223-5B7EE9567C17}"/>
              </a:ext>
            </a:extLst>
          </p:cNvPr>
          <p:cNvSpPr/>
          <p:nvPr/>
        </p:nvSpPr>
        <p:spPr>
          <a:xfrm>
            <a:off x="523953" y="7997263"/>
            <a:ext cx="108585" cy="108585"/>
          </a:xfrm>
          <a:custGeom>
            <a:avLst/>
            <a:gdLst/>
            <a:ahLst/>
            <a:cxnLst/>
            <a:rect l="l" t="t" r="r" b="b"/>
            <a:pathLst>
              <a:path w="108584" h="108585">
                <a:moveTo>
                  <a:pt x="54000" y="0"/>
                </a:moveTo>
                <a:lnTo>
                  <a:pt x="0" y="54000"/>
                </a:lnTo>
                <a:lnTo>
                  <a:pt x="54000" y="108000"/>
                </a:lnTo>
                <a:lnTo>
                  <a:pt x="108000" y="54000"/>
                </a:lnTo>
                <a:lnTo>
                  <a:pt x="54000" y="0"/>
                </a:lnTo>
                <a:close/>
              </a:path>
            </a:pathLst>
          </a:custGeom>
          <a:solidFill>
            <a:srgbClr val="FF0066"/>
          </a:solidFill>
        </p:spPr>
        <p:txBody>
          <a:bodyPr wrap="square" lIns="0" tIns="0" rIns="0" bIns="0" rtlCol="0"/>
          <a:lstStyle/>
          <a:p>
            <a:endParaRPr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048BB7E7-99C8-EBF1-40AE-0C8FFA601D5F}"/>
              </a:ext>
            </a:extLst>
          </p:cNvPr>
          <p:cNvSpPr txBox="1"/>
          <p:nvPr/>
        </p:nvSpPr>
        <p:spPr>
          <a:xfrm>
            <a:off x="674167" y="9737683"/>
            <a:ext cx="167187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lang="ja-JP" altLang="en-US" sz="9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〇〇〇〇〇〇〇〇〇〇〇〇〇〇〇〇〇〇</a:t>
            </a:r>
            <a:endParaRPr lang="ja-JP" altLang="en-US" sz="9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23" name="object 7">
            <a:extLst>
              <a:ext uri="{FF2B5EF4-FFF2-40B4-BE49-F238E27FC236}">
                <a16:creationId xmlns:a16="http://schemas.microsoft.com/office/drawing/2014/main" id="{1CE2B122-3C65-9227-68BF-5ECAB5781C0C}"/>
              </a:ext>
            </a:extLst>
          </p:cNvPr>
          <p:cNvSpPr/>
          <p:nvPr/>
        </p:nvSpPr>
        <p:spPr>
          <a:xfrm>
            <a:off x="523953" y="9536857"/>
            <a:ext cx="108585" cy="108585"/>
          </a:xfrm>
          <a:custGeom>
            <a:avLst/>
            <a:gdLst/>
            <a:ahLst/>
            <a:cxnLst/>
            <a:rect l="l" t="t" r="r" b="b"/>
            <a:pathLst>
              <a:path w="108584" h="108584">
                <a:moveTo>
                  <a:pt x="54000" y="0"/>
                </a:moveTo>
                <a:lnTo>
                  <a:pt x="0" y="54000"/>
                </a:lnTo>
                <a:lnTo>
                  <a:pt x="54000" y="108000"/>
                </a:lnTo>
                <a:lnTo>
                  <a:pt x="108000" y="54000"/>
                </a:lnTo>
                <a:lnTo>
                  <a:pt x="54000" y="0"/>
                </a:lnTo>
                <a:close/>
              </a:path>
            </a:pathLst>
          </a:custGeom>
          <a:solidFill>
            <a:srgbClr val="FF0066"/>
          </a:solidFill>
        </p:spPr>
        <p:txBody>
          <a:bodyPr wrap="square" lIns="0" tIns="0" rIns="0" bIns="0" rtlCol="0"/>
          <a:lstStyle/>
          <a:p>
            <a:endParaRPr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4" name="object 8">
            <a:extLst>
              <a:ext uri="{FF2B5EF4-FFF2-40B4-BE49-F238E27FC236}">
                <a16:creationId xmlns:a16="http://schemas.microsoft.com/office/drawing/2014/main" id="{642969F2-93AA-0F47-A2F5-75082DEF4A75}"/>
              </a:ext>
            </a:extLst>
          </p:cNvPr>
          <p:cNvSpPr txBox="1"/>
          <p:nvPr/>
        </p:nvSpPr>
        <p:spPr>
          <a:xfrm>
            <a:off x="2624400" y="9737682"/>
            <a:ext cx="153723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lang="ja-JP" altLang="en-US" sz="9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〇〇〇〇〇〇〇〇〇〇〇〇〇〇〇〇〇〇</a:t>
            </a:r>
            <a:endParaRPr lang="ja-JP" altLang="en-US" sz="9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25" name="object 9">
            <a:extLst>
              <a:ext uri="{FF2B5EF4-FFF2-40B4-BE49-F238E27FC236}">
                <a16:creationId xmlns:a16="http://schemas.microsoft.com/office/drawing/2014/main" id="{401F78BF-C8F3-A2D8-F3FB-CE5FC5046BDD}"/>
              </a:ext>
            </a:extLst>
          </p:cNvPr>
          <p:cNvSpPr/>
          <p:nvPr/>
        </p:nvSpPr>
        <p:spPr>
          <a:xfrm>
            <a:off x="2478573" y="9536857"/>
            <a:ext cx="108585" cy="108585"/>
          </a:xfrm>
          <a:custGeom>
            <a:avLst/>
            <a:gdLst/>
            <a:ahLst/>
            <a:cxnLst/>
            <a:rect l="l" t="t" r="r" b="b"/>
            <a:pathLst>
              <a:path w="108585" h="108584">
                <a:moveTo>
                  <a:pt x="54000" y="0"/>
                </a:moveTo>
                <a:lnTo>
                  <a:pt x="0" y="54000"/>
                </a:lnTo>
                <a:lnTo>
                  <a:pt x="54000" y="108000"/>
                </a:lnTo>
                <a:lnTo>
                  <a:pt x="108000" y="54000"/>
                </a:lnTo>
                <a:lnTo>
                  <a:pt x="54000" y="0"/>
                </a:lnTo>
                <a:close/>
              </a:path>
            </a:pathLst>
          </a:custGeom>
          <a:solidFill>
            <a:srgbClr val="FF0066"/>
          </a:solidFill>
        </p:spPr>
        <p:txBody>
          <a:bodyPr wrap="square" lIns="0" tIns="0" rIns="0" bIns="0" rtlCol="0"/>
          <a:lstStyle/>
          <a:p>
            <a:endParaRPr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6" name="object 10">
            <a:extLst>
              <a:ext uri="{FF2B5EF4-FFF2-40B4-BE49-F238E27FC236}">
                <a16:creationId xmlns:a16="http://schemas.microsoft.com/office/drawing/2014/main" id="{F18C85FF-9BC1-83B3-126E-5DBDEFF025F3}"/>
              </a:ext>
            </a:extLst>
          </p:cNvPr>
          <p:cNvSpPr txBox="1"/>
          <p:nvPr/>
        </p:nvSpPr>
        <p:spPr>
          <a:xfrm>
            <a:off x="2625602" y="8213331"/>
            <a:ext cx="150197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lang="ja-JP" altLang="en-US" sz="9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〇〇〇〇〇〇〇〇〇〇〇〇〇〇〇〇〇〇</a:t>
            </a:r>
            <a:endParaRPr lang="ja-JP" altLang="en-US" sz="9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27" name="object 11">
            <a:extLst>
              <a:ext uri="{FF2B5EF4-FFF2-40B4-BE49-F238E27FC236}">
                <a16:creationId xmlns:a16="http://schemas.microsoft.com/office/drawing/2014/main" id="{D7CA9FFD-99A6-680F-F5DE-FD2F7192AA15}"/>
              </a:ext>
            </a:extLst>
          </p:cNvPr>
          <p:cNvSpPr/>
          <p:nvPr/>
        </p:nvSpPr>
        <p:spPr>
          <a:xfrm>
            <a:off x="2478573" y="7997263"/>
            <a:ext cx="108585" cy="108585"/>
          </a:xfrm>
          <a:custGeom>
            <a:avLst/>
            <a:gdLst/>
            <a:ahLst/>
            <a:cxnLst/>
            <a:rect l="l" t="t" r="r" b="b"/>
            <a:pathLst>
              <a:path w="108585" h="108585">
                <a:moveTo>
                  <a:pt x="54000" y="0"/>
                </a:moveTo>
                <a:lnTo>
                  <a:pt x="0" y="54000"/>
                </a:lnTo>
                <a:lnTo>
                  <a:pt x="54000" y="108000"/>
                </a:lnTo>
                <a:lnTo>
                  <a:pt x="108000" y="54000"/>
                </a:lnTo>
                <a:lnTo>
                  <a:pt x="54000" y="0"/>
                </a:lnTo>
                <a:close/>
              </a:path>
            </a:pathLst>
          </a:custGeom>
          <a:solidFill>
            <a:srgbClr val="FF0066"/>
          </a:solidFill>
        </p:spPr>
        <p:txBody>
          <a:bodyPr wrap="square" lIns="0" tIns="0" rIns="0" bIns="0" rtlCol="0"/>
          <a:lstStyle/>
          <a:p>
            <a:endParaRPr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8" name="object 12">
            <a:extLst>
              <a:ext uri="{FF2B5EF4-FFF2-40B4-BE49-F238E27FC236}">
                <a16:creationId xmlns:a16="http://schemas.microsoft.com/office/drawing/2014/main" id="{913DAD34-1EFD-1088-D3A6-8F9E0B46FD1A}"/>
              </a:ext>
            </a:extLst>
          </p:cNvPr>
          <p:cNvSpPr/>
          <p:nvPr/>
        </p:nvSpPr>
        <p:spPr>
          <a:xfrm>
            <a:off x="523953" y="8537478"/>
            <a:ext cx="108585" cy="108585"/>
          </a:xfrm>
          <a:custGeom>
            <a:avLst/>
            <a:gdLst/>
            <a:ahLst/>
            <a:cxnLst/>
            <a:rect l="l" t="t" r="r" b="b"/>
            <a:pathLst>
              <a:path w="108584" h="108585">
                <a:moveTo>
                  <a:pt x="54000" y="0"/>
                </a:moveTo>
                <a:lnTo>
                  <a:pt x="0" y="54000"/>
                </a:lnTo>
                <a:lnTo>
                  <a:pt x="54000" y="108000"/>
                </a:lnTo>
                <a:lnTo>
                  <a:pt x="108000" y="54000"/>
                </a:lnTo>
                <a:lnTo>
                  <a:pt x="54000" y="0"/>
                </a:lnTo>
                <a:close/>
              </a:path>
            </a:pathLst>
          </a:custGeom>
          <a:solidFill>
            <a:srgbClr val="FF0066"/>
          </a:solidFill>
        </p:spPr>
        <p:txBody>
          <a:bodyPr wrap="square" lIns="0" tIns="0" rIns="0" bIns="0" rtlCol="0"/>
          <a:lstStyle/>
          <a:p>
            <a:endParaRPr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9" name="object 13">
            <a:extLst>
              <a:ext uri="{FF2B5EF4-FFF2-40B4-BE49-F238E27FC236}">
                <a16:creationId xmlns:a16="http://schemas.microsoft.com/office/drawing/2014/main" id="{DCDBCFFC-030D-31FF-B331-02023C43D00A}"/>
              </a:ext>
            </a:extLst>
          </p:cNvPr>
          <p:cNvSpPr/>
          <p:nvPr/>
        </p:nvSpPr>
        <p:spPr>
          <a:xfrm>
            <a:off x="2478573" y="8565327"/>
            <a:ext cx="108585" cy="108585"/>
          </a:xfrm>
          <a:custGeom>
            <a:avLst/>
            <a:gdLst/>
            <a:ahLst/>
            <a:cxnLst/>
            <a:rect l="l" t="t" r="r" b="b"/>
            <a:pathLst>
              <a:path w="108585" h="108585">
                <a:moveTo>
                  <a:pt x="54000" y="0"/>
                </a:moveTo>
                <a:lnTo>
                  <a:pt x="0" y="54000"/>
                </a:lnTo>
                <a:lnTo>
                  <a:pt x="54000" y="108000"/>
                </a:lnTo>
                <a:lnTo>
                  <a:pt x="108000" y="54000"/>
                </a:lnTo>
                <a:lnTo>
                  <a:pt x="54000" y="0"/>
                </a:lnTo>
                <a:close/>
              </a:path>
            </a:pathLst>
          </a:custGeom>
          <a:solidFill>
            <a:srgbClr val="FF0066"/>
          </a:solidFill>
        </p:spPr>
        <p:txBody>
          <a:bodyPr wrap="square" lIns="0" tIns="0" rIns="0" bIns="0" rtlCol="0"/>
          <a:lstStyle/>
          <a:p>
            <a:endParaRPr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0" name="object 30">
            <a:extLst>
              <a:ext uri="{FF2B5EF4-FFF2-40B4-BE49-F238E27FC236}">
                <a16:creationId xmlns:a16="http://schemas.microsoft.com/office/drawing/2014/main" id="{00EF85D4-739D-FEF8-1E87-B6DFD6EC22C3}"/>
              </a:ext>
            </a:extLst>
          </p:cNvPr>
          <p:cNvSpPr txBox="1"/>
          <p:nvPr/>
        </p:nvSpPr>
        <p:spPr>
          <a:xfrm>
            <a:off x="500296" y="10089022"/>
            <a:ext cx="3433076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-5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〈 </a:t>
            </a:r>
            <a:r>
              <a:rPr lang="ja-JP" altLang="en-US" sz="1000" spc="-5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本日のケーキはスタッフにお声がけください。</a:t>
            </a:r>
            <a:r>
              <a:rPr sz="1000" spc="-5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〉</a:t>
            </a:r>
            <a:endParaRPr sz="10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31" name="TextBox 94">
            <a:extLst>
              <a:ext uri="{FF2B5EF4-FFF2-40B4-BE49-F238E27FC236}">
                <a16:creationId xmlns:a16="http://schemas.microsoft.com/office/drawing/2014/main" id="{B83CAB09-27A9-3A7D-D376-E1ED2CC0C713}"/>
              </a:ext>
            </a:extLst>
          </p:cNvPr>
          <p:cNvSpPr txBox="1"/>
          <p:nvPr/>
        </p:nvSpPr>
        <p:spPr>
          <a:xfrm>
            <a:off x="522831" y="7634293"/>
            <a:ext cx="3606923" cy="246221"/>
          </a:xfrm>
          <a:prstGeom prst="rect">
            <a:avLst/>
          </a:prstGeom>
          <a:solidFill>
            <a:srgbClr val="FF6699"/>
          </a:solidFill>
        </p:spPr>
        <p:txBody>
          <a:bodyPr wrap="square" lIns="0" tIns="0" rIns="0" bIns="0" anchor="ctr" anchorCtr="0">
            <a:spAutoFit/>
          </a:bodyPr>
          <a:lstStyle/>
          <a:p>
            <a:pPr marL="219710">
              <a:lnSpc>
                <a:spcPct val="100000"/>
              </a:lnSpc>
              <a:spcBef>
                <a:spcPts val="175"/>
              </a:spcBef>
              <a:tabLst>
                <a:tab pos="3600000" algn="r"/>
              </a:tabLst>
            </a:pPr>
            <a:r>
              <a:rPr lang="en-US" altLang="ja-JP" sz="1600" spc="-20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Lunch </a:t>
            </a:r>
            <a:r>
              <a:rPr lang="en-US" altLang="ja-JP" sz="1600" spc="-25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set</a:t>
            </a:r>
            <a:r>
              <a:rPr lang="en-US" altLang="ja-JP" sz="1600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	</a:t>
            </a:r>
            <a:r>
              <a:rPr lang="en-US" altLang="ja-JP" sz="1600" spc="-10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000</a:t>
            </a:r>
            <a:r>
              <a:rPr lang="ja-JP" altLang="en-US" sz="1600" spc="-10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円（税込</a:t>
            </a:r>
            <a:r>
              <a:rPr lang="ja-JP" altLang="en-US" sz="1600" spc="-50" dirty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）</a:t>
            </a:r>
            <a:endParaRPr lang="ja-JP" altLang="en-US" sz="16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33" name="object 4">
            <a:extLst>
              <a:ext uri="{FF2B5EF4-FFF2-40B4-BE49-F238E27FC236}">
                <a16:creationId xmlns:a16="http://schemas.microsoft.com/office/drawing/2014/main" id="{0759A23A-CB66-CB38-842A-EB61CB4504CE}"/>
              </a:ext>
            </a:extLst>
          </p:cNvPr>
          <p:cNvSpPr txBox="1"/>
          <p:nvPr/>
        </p:nvSpPr>
        <p:spPr>
          <a:xfrm>
            <a:off x="673200" y="8741152"/>
            <a:ext cx="1526599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lang="ja-JP" altLang="en-US" sz="9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〇〇〇〇〇〇〇〇〇〇〇〇〇〇〇〇〇〇</a:t>
            </a:r>
            <a:endParaRPr lang="ja-JP" altLang="en-US" sz="9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34" name="object 10">
            <a:extLst>
              <a:ext uri="{FF2B5EF4-FFF2-40B4-BE49-F238E27FC236}">
                <a16:creationId xmlns:a16="http://schemas.microsoft.com/office/drawing/2014/main" id="{576BBEF2-E4D7-545D-4685-E987067D9E37}"/>
              </a:ext>
            </a:extLst>
          </p:cNvPr>
          <p:cNvSpPr txBox="1"/>
          <p:nvPr/>
        </p:nvSpPr>
        <p:spPr>
          <a:xfrm>
            <a:off x="2624400" y="8744922"/>
            <a:ext cx="152659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lang="ja-JP" altLang="en-US" sz="9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〇〇〇〇〇〇〇〇〇〇〇〇〇〇〇〇〇〇</a:t>
            </a:r>
            <a:endParaRPr lang="ja-JP" altLang="en-US" sz="9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35" name="object 4">
            <a:extLst>
              <a:ext uri="{FF2B5EF4-FFF2-40B4-BE49-F238E27FC236}">
                <a16:creationId xmlns:a16="http://schemas.microsoft.com/office/drawing/2014/main" id="{E55B63E5-2F7B-2ED0-7E4A-FFD9767EA09F}"/>
              </a:ext>
            </a:extLst>
          </p:cNvPr>
          <p:cNvSpPr txBox="1"/>
          <p:nvPr/>
        </p:nvSpPr>
        <p:spPr>
          <a:xfrm>
            <a:off x="658800" y="7954974"/>
            <a:ext cx="1571629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lang="ja-JP" altLang="en-US" sz="13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ワン</a:t>
            </a:r>
            <a:r>
              <a:rPr sz="1300" spc="-10" dirty="0" err="1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プレート</a:t>
            </a:r>
            <a:r>
              <a:rPr lang="ja-JP" altLang="en-US" sz="13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ランチ</a:t>
            </a:r>
            <a:endParaRPr lang="en-US" sz="1300" spc="-10" dirty="0">
              <a:solidFill>
                <a:srgbClr val="231F20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36" name="object 10">
            <a:extLst>
              <a:ext uri="{FF2B5EF4-FFF2-40B4-BE49-F238E27FC236}">
                <a16:creationId xmlns:a16="http://schemas.microsoft.com/office/drawing/2014/main" id="{5901D37A-9A71-07B8-53CC-46DC0821F960}"/>
              </a:ext>
            </a:extLst>
          </p:cNvPr>
          <p:cNvSpPr txBox="1"/>
          <p:nvPr/>
        </p:nvSpPr>
        <p:spPr>
          <a:xfrm>
            <a:off x="2613600" y="7962928"/>
            <a:ext cx="1501978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720"/>
              </a:spcBef>
            </a:pPr>
            <a:r>
              <a:rPr sz="1300" spc="-10" dirty="0" err="1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ドライカレ</a:t>
            </a:r>
            <a:r>
              <a:rPr sz="13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ー</a:t>
            </a:r>
            <a:endParaRPr sz="13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37" name="object 4">
            <a:extLst>
              <a:ext uri="{FF2B5EF4-FFF2-40B4-BE49-F238E27FC236}">
                <a16:creationId xmlns:a16="http://schemas.microsoft.com/office/drawing/2014/main" id="{895223D3-21C9-40CD-F013-6D41E109DDD7}"/>
              </a:ext>
            </a:extLst>
          </p:cNvPr>
          <p:cNvSpPr txBox="1"/>
          <p:nvPr/>
        </p:nvSpPr>
        <p:spPr>
          <a:xfrm>
            <a:off x="658800" y="8504598"/>
            <a:ext cx="1022800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40"/>
              </a:spcBef>
            </a:pPr>
            <a:r>
              <a:rPr lang="ja-JP" altLang="en-US" sz="130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パスタセット</a:t>
            </a:r>
            <a:endParaRPr sz="13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38" name="object 10">
            <a:extLst>
              <a:ext uri="{FF2B5EF4-FFF2-40B4-BE49-F238E27FC236}">
                <a16:creationId xmlns:a16="http://schemas.microsoft.com/office/drawing/2014/main" id="{B6AFC7C0-D65C-AFB8-6D24-E1EB0BDFE9FB}"/>
              </a:ext>
            </a:extLst>
          </p:cNvPr>
          <p:cNvSpPr txBox="1"/>
          <p:nvPr/>
        </p:nvSpPr>
        <p:spPr>
          <a:xfrm>
            <a:off x="2613600" y="8515013"/>
            <a:ext cx="917163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440"/>
              </a:spcBef>
            </a:pPr>
            <a:r>
              <a:rPr lang="en-US" altLang="ja-JP" sz="1300" spc="-15" dirty="0" err="1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A</a:t>
            </a:r>
            <a:r>
              <a:rPr sz="1300" spc="-15" dirty="0" err="1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プレート</a:t>
            </a:r>
            <a:endParaRPr sz="13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39" name="object 6">
            <a:extLst>
              <a:ext uri="{FF2B5EF4-FFF2-40B4-BE49-F238E27FC236}">
                <a16:creationId xmlns:a16="http://schemas.microsoft.com/office/drawing/2014/main" id="{DBB996E2-F671-59C3-3F1D-D55FC50757AC}"/>
              </a:ext>
            </a:extLst>
          </p:cNvPr>
          <p:cNvSpPr txBox="1"/>
          <p:nvPr/>
        </p:nvSpPr>
        <p:spPr>
          <a:xfrm>
            <a:off x="657089" y="9486546"/>
            <a:ext cx="1098787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300" spc="-10" dirty="0" err="1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季節の</a:t>
            </a:r>
            <a:r>
              <a:rPr lang="ja-JP" altLang="en-US" sz="13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ケーキ</a:t>
            </a:r>
            <a:endParaRPr sz="13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40" name="object 8">
            <a:extLst>
              <a:ext uri="{FF2B5EF4-FFF2-40B4-BE49-F238E27FC236}">
                <a16:creationId xmlns:a16="http://schemas.microsoft.com/office/drawing/2014/main" id="{6DA628C9-5741-E991-9514-1D3A1448DA92}"/>
              </a:ext>
            </a:extLst>
          </p:cNvPr>
          <p:cNvSpPr txBox="1"/>
          <p:nvPr/>
        </p:nvSpPr>
        <p:spPr>
          <a:xfrm>
            <a:off x="2613600" y="9494809"/>
            <a:ext cx="1419112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lang="ja-JP" altLang="en-US" sz="13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本日のコーヒー</a:t>
            </a:r>
            <a:endParaRPr sz="13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54" name="object 14">
            <a:extLst>
              <a:ext uri="{FF2B5EF4-FFF2-40B4-BE49-F238E27FC236}">
                <a16:creationId xmlns:a16="http://schemas.microsoft.com/office/drawing/2014/main" id="{5FB75B9B-56D3-92A4-3C0F-D5961F92DE8E}"/>
              </a:ext>
            </a:extLst>
          </p:cNvPr>
          <p:cNvSpPr txBox="1"/>
          <p:nvPr/>
        </p:nvSpPr>
        <p:spPr>
          <a:xfrm>
            <a:off x="1426859" y="6536707"/>
            <a:ext cx="5580413" cy="433452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>
              <a:spcBef>
                <a:spcPts val="500"/>
              </a:spcBef>
            </a:pPr>
            <a:r>
              <a:rPr sz="120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〒000-</a:t>
            </a:r>
            <a:r>
              <a:rPr sz="1200" spc="-2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0000</a:t>
            </a:r>
            <a:endParaRPr sz="12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  <a:p>
            <a:pPr marL="12700" marR="5080"/>
            <a:r>
              <a:rPr sz="120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〇〇県〇〇〇〇市〇〇〇〇〇〇街123-</a:t>
            </a:r>
            <a:r>
              <a:rPr sz="1200" spc="-25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45</a:t>
            </a:r>
            <a:r>
              <a:rPr lang="en-US" sz="1200" spc="-25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 </a:t>
            </a:r>
            <a:r>
              <a:rPr sz="1200" dirty="0" err="1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〇〇〇〇ビル</a:t>
            </a:r>
            <a:r>
              <a:rPr sz="120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 </a:t>
            </a:r>
            <a:r>
              <a:rPr sz="12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</a:t>
            </a:r>
            <a:r>
              <a:rPr sz="1200" spc="-5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階</a:t>
            </a:r>
            <a:endParaRPr sz="12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55" name="object 16">
            <a:extLst>
              <a:ext uri="{FF2B5EF4-FFF2-40B4-BE49-F238E27FC236}">
                <a16:creationId xmlns:a16="http://schemas.microsoft.com/office/drawing/2014/main" id="{74B93381-0306-807D-4563-970401266474}"/>
              </a:ext>
            </a:extLst>
          </p:cNvPr>
          <p:cNvSpPr txBox="1"/>
          <p:nvPr/>
        </p:nvSpPr>
        <p:spPr>
          <a:xfrm>
            <a:off x="2367706" y="7084330"/>
            <a:ext cx="2695076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00:00</a:t>
            </a:r>
            <a:r>
              <a:rPr sz="12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 </a:t>
            </a:r>
            <a:r>
              <a:rPr sz="120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～</a:t>
            </a:r>
            <a:r>
              <a:rPr sz="12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 00:00</a:t>
            </a:r>
            <a:r>
              <a:rPr lang="ja-JP" altLang="en-US" sz="12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　</a:t>
            </a:r>
            <a:r>
              <a:rPr lang="en-US" sz="12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(</a:t>
            </a:r>
            <a:r>
              <a:rPr lang="ja-JP" altLang="en-US" sz="12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定休日〇曜日</a:t>
            </a:r>
            <a:r>
              <a:rPr lang="en-US" altLang="ja-JP" sz="12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)</a:t>
            </a:r>
          </a:p>
        </p:txBody>
      </p:sp>
      <p:sp>
        <p:nvSpPr>
          <p:cNvPr id="57" name="object 18">
            <a:extLst>
              <a:ext uri="{FF2B5EF4-FFF2-40B4-BE49-F238E27FC236}">
                <a16:creationId xmlns:a16="http://schemas.microsoft.com/office/drawing/2014/main" id="{C34DD163-E21D-AFFF-409A-1484ACAD3487}"/>
              </a:ext>
            </a:extLst>
          </p:cNvPr>
          <p:cNvSpPr txBox="1"/>
          <p:nvPr/>
        </p:nvSpPr>
        <p:spPr>
          <a:xfrm>
            <a:off x="1390662" y="7112287"/>
            <a:ext cx="662940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-10" dirty="0">
                <a:solidFill>
                  <a:srgbClr val="FF0066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営 業 時 間</a:t>
            </a:r>
            <a:endParaRPr sz="1000" dirty="0">
              <a:solidFill>
                <a:srgbClr val="FF0066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58" name="object 19">
            <a:extLst>
              <a:ext uri="{FF2B5EF4-FFF2-40B4-BE49-F238E27FC236}">
                <a16:creationId xmlns:a16="http://schemas.microsoft.com/office/drawing/2014/main" id="{5627FA22-2CED-82C6-B42F-0B344B45DB8A}"/>
              </a:ext>
            </a:extLst>
          </p:cNvPr>
          <p:cNvSpPr/>
          <p:nvPr/>
        </p:nvSpPr>
        <p:spPr>
          <a:xfrm>
            <a:off x="1403376" y="7315200"/>
            <a:ext cx="3168000" cy="0"/>
          </a:xfrm>
          <a:custGeom>
            <a:avLst/>
            <a:gdLst/>
            <a:ahLst/>
            <a:cxnLst/>
            <a:rect l="l" t="t" r="r" b="b"/>
            <a:pathLst>
              <a:path w="2989579">
                <a:moveTo>
                  <a:pt x="0" y="0"/>
                </a:moveTo>
                <a:lnTo>
                  <a:pt x="2989389" y="0"/>
                </a:lnTo>
              </a:path>
            </a:pathLst>
          </a:custGeom>
          <a:ln w="6350">
            <a:solidFill>
              <a:srgbClr val="4D97A6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22">
            <a:extLst>
              <a:ext uri="{FF2B5EF4-FFF2-40B4-BE49-F238E27FC236}">
                <a16:creationId xmlns:a16="http://schemas.microsoft.com/office/drawing/2014/main" id="{613B5221-17A5-3F5E-5F1F-6AAB473C69D1}"/>
              </a:ext>
            </a:extLst>
          </p:cNvPr>
          <p:cNvSpPr txBox="1"/>
          <p:nvPr/>
        </p:nvSpPr>
        <p:spPr>
          <a:xfrm>
            <a:off x="2367706" y="7356887"/>
            <a:ext cx="110617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000-000-</a:t>
            </a:r>
            <a:r>
              <a:rPr sz="1200" spc="-20" dirty="0">
                <a:solidFill>
                  <a:srgbClr val="231F2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0000</a:t>
            </a:r>
            <a:endParaRPr sz="12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63" name="object 21">
            <a:extLst>
              <a:ext uri="{FF2B5EF4-FFF2-40B4-BE49-F238E27FC236}">
                <a16:creationId xmlns:a16="http://schemas.microsoft.com/office/drawing/2014/main" id="{B04C1E29-2EE8-0496-FB71-6E81687A7293}"/>
              </a:ext>
            </a:extLst>
          </p:cNvPr>
          <p:cNvSpPr txBox="1"/>
          <p:nvPr/>
        </p:nvSpPr>
        <p:spPr>
          <a:xfrm>
            <a:off x="1403376" y="7320268"/>
            <a:ext cx="66548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400" dirty="0">
              <a:solidFill>
                <a:srgbClr val="FF0066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63525" algn="l"/>
                <a:tab pos="511809" algn="l"/>
              </a:tabLst>
            </a:pPr>
            <a:r>
              <a:rPr sz="1000" spc="-50" dirty="0">
                <a:solidFill>
                  <a:srgbClr val="FF0066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T</a:t>
            </a:r>
            <a:r>
              <a:rPr sz="1000" dirty="0">
                <a:solidFill>
                  <a:srgbClr val="FF0066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	</a:t>
            </a:r>
            <a:r>
              <a:rPr sz="1000" spc="-50" dirty="0">
                <a:solidFill>
                  <a:srgbClr val="FF0066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E</a:t>
            </a:r>
            <a:r>
              <a:rPr sz="1000" dirty="0">
                <a:solidFill>
                  <a:srgbClr val="FF0066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	</a:t>
            </a:r>
            <a:r>
              <a:rPr sz="1000" spc="-50" dirty="0">
                <a:solidFill>
                  <a:srgbClr val="FF0066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L</a:t>
            </a:r>
            <a:endParaRPr sz="1000" dirty="0">
              <a:solidFill>
                <a:srgbClr val="FF0066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pic>
        <p:nvPicPr>
          <p:cNvPr id="82" name="図プレースホルダー 81">
            <a:extLst>
              <a:ext uri="{FF2B5EF4-FFF2-40B4-BE49-F238E27FC236}">
                <a16:creationId xmlns:a16="http://schemas.microsoft.com/office/drawing/2014/main" id="{B88CFF3F-58A4-D4A8-0BE8-53AFA24202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176" b="11176"/>
          <a:stretch>
            <a:fillRect/>
          </a:stretch>
        </p:blipFill>
        <p:spPr>
          <a:xfrm>
            <a:off x="4449763" y="7637463"/>
            <a:ext cx="2695575" cy="2509837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DEB69020-691B-8912-0F2B-3976005EC2F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255" y="2106000"/>
            <a:ext cx="6611164" cy="374018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233B460-02A9-678E-F802-0DA39C14CB9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3589" y="617770"/>
            <a:ext cx="1411830" cy="1392506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9EA043D-25A9-77A0-D70D-3BFA0E0ED26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53" y="823327"/>
            <a:ext cx="1799309" cy="111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87</Words>
  <Application>Microsoft Office PowerPoint</Application>
  <PresentationFormat>ユーザー設定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Medium</vt:lpstr>
      <vt:lpstr>Arial</vt:lpstr>
      <vt:lpstr>Bodoni MT Black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2024-04-02T03:16:12Z</dcterms:created>
  <dcterms:modified xsi:type="dcterms:W3CDTF">2024-04-02T03:16:15Z</dcterms:modified>
</cp:coreProperties>
</file>