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3"/>
  </p:notes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9EF"/>
    <a:srgbClr val="928A76"/>
    <a:srgbClr val="9889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67" autoAdjust="0"/>
    <p:restoredTop sz="94660"/>
  </p:normalViewPr>
  <p:slideViewPr>
    <p:cSldViewPr snapToGrid="0">
      <p:cViewPr varScale="1">
        <p:scale>
          <a:sx n="71" d="100"/>
          <a:sy n="71" d="100"/>
        </p:scale>
        <p:origin x="3390" y="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0A6224-22CE-43D1-9184-CE2A26D4F2B6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C10DF4-EBAD-4586-9C10-52C25164AF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42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1E3871C0-4279-651E-5F29-707DE276A8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14725" y="6100763"/>
            <a:ext cx="2400300" cy="2096294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01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08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7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54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0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10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65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4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42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70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21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B372E-C1E2-4529-A475-C1A804ED92CB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315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D5D1342C-99C4-73F0-4034-2035A10F57A4}"/>
              </a:ext>
            </a:extLst>
          </p:cNvPr>
          <p:cNvSpPr/>
          <p:nvPr/>
        </p:nvSpPr>
        <p:spPr>
          <a:xfrm>
            <a:off x="-3" y="-9081"/>
            <a:ext cx="7559675" cy="10697838"/>
          </a:xfrm>
          <a:prstGeom prst="rect">
            <a:avLst/>
          </a:prstGeom>
          <a:solidFill>
            <a:srgbClr val="FDF9E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object 10">
            <a:extLst>
              <a:ext uri="{FF2B5EF4-FFF2-40B4-BE49-F238E27FC236}">
                <a16:creationId xmlns:a16="http://schemas.microsoft.com/office/drawing/2014/main" id="{299E30D6-54BE-9BAB-130E-17A5A6A102FA}"/>
              </a:ext>
            </a:extLst>
          </p:cNvPr>
          <p:cNvSpPr txBox="1"/>
          <p:nvPr/>
        </p:nvSpPr>
        <p:spPr>
          <a:xfrm>
            <a:off x="375252" y="8929473"/>
            <a:ext cx="2483772" cy="655306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marL="12699">
              <a:spcBef>
                <a:spcPts val="110"/>
              </a:spcBef>
            </a:pPr>
            <a:r>
              <a:rPr sz="1200" b="1" dirty="0" err="1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営業時</a:t>
            </a:r>
            <a:r>
              <a:rPr sz="1200" b="1" spc="-50" dirty="0" err="1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間</a:t>
            </a:r>
            <a:r>
              <a:rPr lang="ja-JP" altLang="en-US" sz="1200" b="1" spc="-50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：</a:t>
            </a:r>
            <a:r>
              <a:rPr lang="en-US" altLang="ja-JP" sz="1400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00</a:t>
            </a:r>
            <a:r>
              <a:rPr lang="ja-JP" altLang="en-US" sz="1400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 </a:t>
            </a:r>
            <a:r>
              <a:rPr lang="en-US" altLang="ja-JP" sz="1400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: 00 </a:t>
            </a:r>
            <a:r>
              <a:rPr lang="ja-JP" altLang="en-US" sz="1400" baseline="7662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～ </a:t>
            </a:r>
            <a:r>
              <a:rPr lang="en-US" altLang="ja-JP" sz="1400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00</a:t>
            </a:r>
            <a:r>
              <a:rPr lang="ja-JP" altLang="en-US" sz="1400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 </a:t>
            </a:r>
            <a:r>
              <a:rPr lang="en-US" altLang="ja-JP" sz="1400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: 00</a:t>
            </a:r>
          </a:p>
          <a:p>
            <a:pPr marL="12699">
              <a:spcBef>
                <a:spcPts val="110"/>
              </a:spcBef>
            </a:pPr>
            <a:r>
              <a:rPr lang="ja-JP" altLang="en-US" sz="1200" b="1" spc="45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定 休 日：</a:t>
            </a:r>
            <a:r>
              <a:rPr lang="ja-JP" altLang="en-US" sz="1400" spc="-25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毎</a:t>
            </a:r>
            <a:r>
              <a:rPr lang="ja-JP" altLang="en-US" sz="1400" spc="-50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週○</a:t>
            </a:r>
            <a:r>
              <a:rPr lang="ja-JP" altLang="en-US" sz="1400" spc="-235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曜日</a:t>
            </a:r>
            <a:endParaRPr lang="en-US" altLang="ja-JP" sz="1400" dirty="0">
              <a:latin typeface="HG正楷書体-PRO" panose="03000600000000000000" pitchFamily="66" charset="-128"/>
              <a:ea typeface="HG正楷書体-PRO" panose="03000600000000000000" pitchFamily="66" charset="-128"/>
              <a:cs typeface="メイリオ"/>
            </a:endParaRPr>
          </a:p>
          <a:p>
            <a:pPr marL="12699">
              <a:spcBef>
                <a:spcPts val="110"/>
              </a:spcBef>
            </a:pPr>
            <a:endParaRPr sz="1200" b="1" dirty="0">
              <a:latin typeface="HG正楷書体-PRO" panose="03000600000000000000" pitchFamily="66" charset="-128"/>
              <a:ea typeface="HG正楷書体-PRO" panose="03000600000000000000" pitchFamily="66" charset="-128"/>
              <a:cs typeface="メイリオ"/>
            </a:endParaRP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375FFC49-73E8-3ABE-9DE8-4D4C4462A2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" y="5331839"/>
            <a:ext cx="7559675" cy="5366000"/>
          </a:xfrm>
          <a:prstGeom prst="rect">
            <a:avLst/>
          </a:prstGeom>
        </p:spPr>
      </p:pic>
      <p:sp>
        <p:nvSpPr>
          <p:cNvPr id="17" name="object 14">
            <a:extLst>
              <a:ext uri="{FF2B5EF4-FFF2-40B4-BE49-F238E27FC236}">
                <a16:creationId xmlns:a16="http://schemas.microsoft.com/office/drawing/2014/main" id="{FEBD5630-CED0-B644-A282-FB96B6DED46C}"/>
              </a:ext>
            </a:extLst>
          </p:cNvPr>
          <p:cNvSpPr txBox="1"/>
          <p:nvPr/>
        </p:nvSpPr>
        <p:spPr>
          <a:xfrm>
            <a:off x="363943" y="8905812"/>
            <a:ext cx="3926756" cy="373177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marL="12699">
              <a:lnSpc>
                <a:spcPts val="2805"/>
              </a:lnSpc>
              <a:spcBef>
                <a:spcPts val="110"/>
              </a:spcBef>
            </a:pPr>
            <a:r>
              <a:rPr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TEL.</a:t>
            </a:r>
            <a:r>
              <a:rPr sz="2800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000</a:t>
            </a:r>
            <a:r>
              <a:rPr lang="en-US" sz="2800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-</a:t>
            </a:r>
            <a:r>
              <a:rPr sz="2800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000</a:t>
            </a:r>
            <a:r>
              <a:rPr lang="en-US" sz="2800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-</a:t>
            </a:r>
            <a:r>
              <a:rPr sz="2800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0000</a:t>
            </a:r>
          </a:p>
        </p:txBody>
      </p:sp>
      <p:sp>
        <p:nvSpPr>
          <p:cNvPr id="18" name="object 15">
            <a:extLst>
              <a:ext uri="{FF2B5EF4-FFF2-40B4-BE49-F238E27FC236}">
                <a16:creationId xmlns:a16="http://schemas.microsoft.com/office/drawing/2014/main" id="{3A8578E2-8B4C-4B10-8256-C238A6C7841B}"/>
              </a:ext>
            </a:extLst>
          </p:cNvPr>
          <p:cNvSpPr txBox="1"/>
          <p:nvPr/>
        </p:nvSpPr>
        <p:spPr>
          <a:xfrm>
            <a:off x="276030" y="8026414"/>
            <a:ext cx="3705310" cy="716809"/>
          </a:xfrm>
          <a:prstGeom prst="rect">
            <a:avLst/>
          </a:prstGeom>
        </p:spPr>
        <p:txBody>
          <a:bodyPr vert="horz" wrap="square" lIns="0" tIns="17142" rIns="0" bIns="0" rtlCol="0">
            <a:spAutoFit/>
          </a:bodyPr>
          <a:lstStyle/>
          <a:p>
            <a:pPr marL="12699">
              <a:spcBef>
                <a:spcPts val="135"/>
              </a:spcBef>
            </a:pPr>
            <a:r>
              <a:rPr sz="4050" baseline="-3086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日本料理 </a:t>
            </a:r>
            <a:r>
              <a:rPr sz="4500" spc="-320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○○○○</a:t>
            </a:r>
            <a:endParaRPr sz="4500" dirty="0">
              <a:latin typeface="HG正楷書体-PRO" panose="03000600000000000000" pitchFamily="66" charset="-128"/>
              <a:ea typeface="HG正楷書体-PRO" panose="03000600000000000000" pitchFamily="66" charset="-128"/>
              <a:cs typeface="メイリオ"/>
            </a:endParaRPr>
          </a:p>
        </p:txBody>
      </p:sp>
      <p:sp>
        <p:nvSpPr>
          <p:cNvPr id="20" name="object 14">
            <a:extLst>
              <a:ext uri="{FF2B5EF4-FFF2-40B4-BE49-F238E27FC236}">
                <a16:creationId xmlns:a16="http://schemas.microsoft.com/office/drawing/2014/main" id="{CD673634-E8D7-8366-2CE8-A610ADD83EE3}"/>
              </a:ext>
            </a:extLst>
          </p:cNvPr>
          <p:cNvSpPr txBox="1"/>
          <p:nvPr/>
        </p:nvSpPr>
        <p:spPr>
          <a:xfrm>
            <a:off x="370309" y="9493959"/>
            <a:ext cx="3920390" cy="396260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marL="12699">
              <a:spcBef>
                <a:spcPts val="110"/>
              </a:spcBef>
            </a:pPr>
            <a:r>
              <a:rPr sz="1200" spc="-60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〒</a:t>
            </a:r>
            <a:r>
              <a:rPr sz="1200" spc="-10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000-</a:t>
            </a:r>
            <a:r>
              <a:rPr sz="1200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0000</a:t>
            </a:r>
            <a:r>
              <a:rPr sz="1200" spc="-25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 〇〇県</a:t>
            </a:r>
            <a:r>
              <a:rPr sz="1200" spc="-35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〇〇〇</a:t>
            </a:r>
            <a:r>
              <a:rPr sz="1200" spc="-55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〇市</a:t>
            </a:r>
            <a:r>
              <a:rPr sz="1200" spc="-35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〇〇〇〇</a:t>
            </a:r>
            <a:r>
              <a:rPr sz="1200" spc="-25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街12-</a:t>
            </a:r>
            <a:r>
              <a:rPr lang="en-US" altLang="ja-JP" sz="1200" spc="-25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3</a:t>
            </a:r>
            <a:r>
              <a:rPr sz="1200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4</a:t>
            </a:r>
            <a:r>
              <a:rPr sz="1200" spc="-35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 </a:t>
            </a:r>
            <a:endParaRPr lang="en-US" sz="1200" spc="-35" dirty="0">
              <a:latin typeface="HG正楷書体-PRO" panose="03000600000000000000" pitchFamily="66" charset="-128"/>
              <a:ea typeface="HG正楷書体-PRO" panose="03000600000000000000" pitchFamily="66" charset="-128"/>
              <a:cs typeface="メイリオ"/>
            </a:endParaRPr>
          </a:p>
          <a:p>
            <a:pPr marL="12699">
              <a:spcBef>
                <a:spcPts val="110"/>
              </a:spcBef>
            </a:pPr>
            <a:r>
              <a:rPr sz="1200" spc="-35" dirty="0" err="1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〇〇〇〇ビル</a:t>
            </a:r>
            <a:r>
              <a:rPr sz="1200" spc="-35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 </a:t>
            </a:r>
            <a:r>
              <a:rPr sz="1200" spc="-10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00</a:t>
            </a:r>
            <a:r>
              <a:rPr sz="1200" spc="-50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階</a:t>
            </a:r>
            <a:endParaRPr sz="1200" dirty="0">
              <a:latin typeface="HG正楷書体-PRO" panose="03000600000000000000" pitchFamily="66" charset="-128"/>
              <a:ea typeface="HG正楷書体-PRO" panose="03000600000000000000" pitchFamily="66" charset="-128"/>
              <a:cs typeface="メイリオ"/>
            </a:endParaRPr>
          </a:p>
        </p:txBody>
      </p:sp>
      <p:sp>
        <p:nvSpPr>
          <p:cNvPr id="21" name="object 14">
            <a:extLst>
              <a:ext uri="{FF2B5EF4-FFF2-40B4-BE49-F238E27FC236}">
                <a16:creationId xmlns:a16="http://schemas.microsoft.com/office/drawing/2014/main" id="{EB5CEDD3-6104-7CBF-4C39-0B4D70651494}"/>
              </a:ext>
            </a:extLst>
          </p:cNvPr>
          <p:cNvSpPr txBox="1"/>
          <p:nvPr/>
        </p:nvSpPr>
        <p:spPr>
          <a:xfrm>
            <a:off x="388258" y="9987180"/>
            <a:ext cx="3076302" cy="180817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marL="12699">
              <a:lnSpc>
                <a:spcPts val="1315"/>
              </a:lnSpc>
            </a:pPr>
            <a:r>
              <a:rPr sz="1200" spc="-10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https://www.</a:t>
            </a:r>
            <a:r>
              <a:rPr lang="ja-JP" altLang="en-US" sz="1200" spc="-10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〇〇〇</a:t>
            </a:r>
            <a:r>
              <a:rPr sz="1200" spc="-10" dirty="0">
                <a:latin typeface="HG正楷書体-PRO" panose="03000600000000000000" pitchFamily="66" charset="-128"/>
                <a:ea typeface="HG正楷書体-PRO" panose="03000600000000000000" pitchFamily="66" charset="-128"/>
                <a:cs typeface="メイリオ"/>
              </a:rPr>
              <a:t>.jp/</a:t>
            </a:r>
            <a:endParaRPr sz="1200" dirty="0">
              <a:latin typeface="HG正楷書体-PRO" panose="03000600000000000000" pitchFamily="66" charset="-128"/>
              <a:ea typeface="HG正楷書体-PRO" panose="03000600000000000000" pitchFamily="66" charset="-128"/>
              <a:cs typeface="メイリオ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F02ADA01-EFC8-F75C-DA09-577F6FA4E4EE}"/>
              </a:ext>
            </a:extLst>
          </p:cNvPr>
          <p:cNvSpPr/>
          <p:nvPr/>
        </p:nvSpPr>
        <p:spPr>
          <a:xfrm>
            <a:off x="-1" y="1"/>
            <a:ext cx="4069247" cy="2798608"/>
          </a:xfrm>
          <a:prstGeom prst="rect">
            <a:avLst/>
          </a:prstGeom>
          <a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0" name="六角形 29">
            <a:extLst>
              <a:ext uri="{FF2B5EF4-FFF2-40B4-BE49-F238E27FC236}">
                <a16:creationId xmlns:a16="http://schemas.microsoft.com/office/drawing/2014/main" id="{5002FBCA-6073-325A-CA49-C27E9A3DCBBC}"/>
              </a:ext>
            </a:extLst>
          </p:cNvPr>
          <p:cNvSpPr/>
          <p:nvPr/>
        </p:nvSpPr>
        <p:spPr>
          <a:xfrm>
            <a:off x="426483" y="6239861"/>
            <a:ext cx="1807254" cy="1557978"/>
          </a:xfrm>
          <a:prstGeom prst="hexagon">
            <a:avLst/>
          </a:prstGeom>
          <a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1" name="六角形 30">
            <a:extLst>
              <a:ext uri="{FF2B5EF4-FFF2-40B4-BE49-F238E27FC236}">
                <a16:creationId xmlns:a16="http://schemas.microsoft.com/office/drawing/2014/main" id="{9DE2CA5C-FD67-1740-D360-ECFD8F276F00}"/>
              </a:ext>
            </a:extLst>
          </p:cNvPr>
          <p:cNvSpPr/>
          <p:nvPr/>
        </p:nvSpPr>
        <p:spPr>
          <a:xfrm>
            <a:off x="2015522" y="5476043"/>
            <a:ext cx="1807254" cy="1557978"/>
          </a:xfrm>
          <a:prstGeom prst="hexagon">
            <a:avLst/>
          </a:prstGeom>
          <a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六角形 31">
            <a:extLst>
              <a:ext uri="{FF2B5EF4-FFF2-40B4-BE49-F238E27FC236}">
                <a16:creationId xmlns:a16="http://schemas.microsoft.com/office/drawing/2014/main" id="{7E4F2A77-B5B2-0135-A643-C5CD726B9355}"/>
              </a:ext>
            </a:extLst>
          </p:cNvPr>
          <p:cNvSpPr/>
          <p:nvPr/>
        </p:nvSpPr>
        <p:spPr>
          <a:xfrm>
            <a:off x="3624220" y="6252581"/>
            <a:ext cx="1807254" cy="1557978"/>
          </a:xfrm>
          <a:prstGeom prst="hexagon">
            <a:avLst/>
          </a:prstGeom>
          <a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3" name="六角形 32">
            <a:extLst>
              <a:ext uri="{FF2B5EF4-FFF2-40B4-BE49-F238E27FC236}">
                <a16:creationId xmlns:a16="http://schemas.microsoft.com/office/drawing/2014/main" id="{EBF2CC59-2EA4-F723-715E-C8C9E57D3F02}"/>
              </a:ext>
            </a:extLst>
          </p:cNvPr>
          <p:cNvSpPr/>
          <p:nvPr/>
        </p:nvSpPr>
        <p:spPr>
          <a:xfrm>
            <a:off x="5232918" y="5460872"/>
            <a:ext cx="1807254" cy="1557978"/>
          </a:xfrm>
          <a:prstGeom prst="hexagon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プレースホルダー 2">
            <a:extLst>
              <a:ext uri="{FF2B5EF4-FFF2-40B4-BE49-F238E27FC236}">
                <a16:creationId xmlns:a16="http://schemas.microsoft.com/office/drawing/2014/main" id="{A1E49C58-CFF9-8993-9696-D2DEB0A35D1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40238" y="8042275"/>
            <a:ext cx="2843212" cy="2484438"/>
          </a:xfr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CA7AEBF4-0E86-2711-E467-B08458A60907}"/>
              </a:ext>
            </a:extLst>
          </p:cNvPr>
          <p:cNvSpPr txBox="1"/>
          <p:nvPr/>
        </p:nvSpPr>
        <p:spPr>
          <a:xfrm>
            <a:off x="6655451" y="383642"/>
            <a:ext cx="615553" cy="152862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800" dirty="0">
                <a:latin typeface="HGS明朝B" panose="02020800000000000000" pitchFamily="18" charset="-128"/>
                <a:ea typeface="HGS明朝B" panose="02020800000000000000" pitchFamily="18" charset="-128"/>
              </a:rPr>
              <a:t>日本料理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3A1078DF-BB31-CAA1-BB1C-A181ADE487A0}"/>
              </a:ext>
            </a:extLst>
          </p:cNvPr>
          <p:cNvSpPr txBox="1"/>
          <p:nvPr/>
        </p:nvSpPr>
        <p:spPr>
          <a:xfrm>
            <a:off x="5242443" y="706200"/>
            <a:ext cx="1200329" cy="396296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6600" dirty="0">
                <a:latin typeface="HGS明朝B" panose="02020800000000000000" pitchFamily="18" charset="-128"/>
                <a:ea typeface="HGS明朝B" panose="02020800000000000000" pitchFamily="18" charset="-128"/>
              </a:rPr>
              <a:t>〇〇〇〇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6F34A381-C3F8-4E34-BF18-06053555AB6B}"/>
              </a:ext>
            </a:extLst>
          </p:cNvPr>
          <p:cNvSpPr txBox="1"/>
          <p:nvPr/>
        </p:nvSpPr>
        <p:spPr>
          <a:xfrm>
            <a:off x="4290699" y="2055166"/>
            <a:ext cx="800219" cy="22227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4000" dirty="0">
                <a:latin typeface="HGS明朝B" panose="02020800000000000000" pitchFamily="18" charset="-128"/>
                <a:ea typeface="HGS明朝B" panose="02020800000000000000" pitchFamily="18" charset="-128"/>
              </a:rPr>
              <a:t>新装開店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A4D946B7-765E-6F5F-53EC-14BA208692DD}"/>
              </a:ext>
            </a:extLst>
          </p:cNvPr>
          <p:cNvSpPr txBox="1"/>
          <p:nvPr/>
        </p:nvSpPr>
        <p:spPr>
          <a:xfrm>
            <a:off x="4124922" y="452222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HGS明朝B" panose="02020800000000000000" pitchFamily="18" charset="-128"/>
                <a:ea typeface="HGS明朝B" panose="02020800000000000000" pitchFamily="18" charset="-128"/>
              </a:rPr>
              <a:t>〇月〇日（〇）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AA8DA488-4493-7CF7-78D7-F81D344316F1}"/>
              </a:ext>
            </a:extLst>
          </p:cNvPr>
          <p:cNvSpPr/>
          <p:nvPr/>
        </p:nvSpPr>
        <p:spPr>
          <a:xfrm>
            <a:off x="-2" y="2799216"/>
            <a:ext cx="4069247" cy="2537608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39690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52</Words>
  <Application>Microsoft Office PowerPoint</Application>
  <PresentationFormat>ユーザー設定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HGS明朝B</vt:lpstr>
      <vt:lpstr>HG正楷書体-PRO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2024-04-02T03:20:52Z</dcterms:created>
  <dcterms:modified xsi:type="dcterms:W3CDTF">2024-04-03T09:03:54Z</dcterms:modified>
</cp:coreProperties>
</file>