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5C39"/>
    <a:srgbClr val="594026"/>
    <a:srgbClr val="462307"/>
    <a:srgbClr val="608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3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78925A59-A3BE-232E-B9AA-5F462C54A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71687" y="5345113"/>
            <a:ext cx="2357437" cy="199866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57D03EC-7912-297A-CDF6-6C88A51EE3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7200"/>
            <a:ext cx="7560000" cy="5130000"/>
          </a:xfrm>
          <a:prstGeom prst="rect">
            <a:avLst/>
          </a:prstGeom>
          <a:effectLst/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D54C4D35-9F4C-C0D6-51E0-3A292506FA11}"/>
              </a:ext>
            </a:extLst>
          </p:cNvPr>
          <p:cNvSpPr/>
          <p:nvPr/>
        </p:nvSpPr>
        <p:spPr>
          <a:xfrm>
            <a:off x="-18000" y="191729"/>
            <a:ext cx="4788000" cy="3064885"/>
          </a:xfrm>
          <a:prstGeom prst="rect">
            <a:avLst/>
          </a:prstGeom>
          <a:gradFill flip="none" rotWithShape="1">
            <a:gsLst>
              <a:gs pos="85000">
                <a:srgbClr val="594026">
                  <a:shade val="30000"/>
                  <a:satMod val="115000"/>
                  <a:alpha val="35000"/>
                </a:srgbClr>
              </a:gs>
              <a:gs pos="98000">
                <a:srgbClr val="594026">
                  <a:shade val="67500"/>
                  <a:satMod val="115000"/>
                </a:srgbClr>
              </a:gs>
              <a:gs pos="100000">
                <a:srgbClr val="594026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624EB1-37EE-9CB7-596E-B6BD769A7AE3}"/>
              </a:ext>
            </a:extLst>
          </p:cNvPr>
          <p:cNvSpPr txBox="1"/>
          <p:nvPr/>
        </p:nvSpPr>
        <p:spPr>
          <a:xfrm>
            <a:off x="145483" y="-63667"/>
            <a:ext cx="4987592" cy="2184572"/>
          </a:xfrm>
          <a:prstGeom prst="rect">
            <a:avLst/>
          </a:prstGeom>
          <a:noFill/>
          <a:effectLst>
            <a:glow>
              <a:schemeClr val="accent4">
                <a:lumMod val="50000"/>
              </a:schemeClr>
            </a:glow>
            <a:outerShdw sx="1000" sy="1000" algn="ctr" rotWithShape="0">
              <a:schemeClr val="accent4">
                <a:lumMod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kumimoji="1" lang="en-US" altLang="ja-JP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游ゴシック Medium" panose="020B0500000000000000" pitchFamily="50" charset="-128"/>
              </a:rPr>
              <a:t>00.00 MON</a:t>
            </a:r>
          </a:p>
          <a:p>
            <a:pPr>
              <a:lnSpc>
                <a:spcPts val="8000"/>
              </a:lnSpc>
            </a:pPr>
            <a:r>
              <a:rPr kumimoji="1" lang="en-US" altLang="ja-JP" sz="9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  <a:ea typeface="游ゴシック Medium" panose="020B0500000000000000" pitchFamily="50" charset="-128"/>
              </a:rPr>
              <a:t>GRAND</a:t>
            </a:r>
            <a:endParaRPr kumimoji="1" lang="ja-JP" altLang="en-US" sz="9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anose="020B0609020204030204" pitchFamily="49" charset="0"/>
              <a:ea typeface="游ゴシック Medium" panose="020B05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05A32E-C173-6BDE-F756-C0EF4CF5A5ED}"/>
              </a:ext>
            </a:extLst>
          </p:cNvPr>
          <p:cNvSpPr txBox="1"/>
          <p:nvPr/>
        </p:nvSpPr>
        <p:spPr>
          <a:xfrm>
            <a:off x="150396" y="1857307"/>
            <a:ext cx="2723823" cy="1477328"/>
          </a:xfrm>
          <a:prstGeom prst="rect">
            <a:avLst/>
          </a:prstGeom>
          <a:noFill/>
          <a:effectLst>
            <a:glow>
              <a:schemeClr val="bg1"/>
            </a:glow>
            <a:softEdge rad="63500"/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9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88900">
                    <a:schemeClr val="bg1">
                      <a:alpha val="40000"/>
                    </a:schemeClr>
                  </a:glow>
                  <a:outerShdw sx="1000" sy="1000" algn="tl">
                    <a:srgbClr val="000000"/>
                  </a:outerShdw>
                </a:effectLst>
                <a:latin typeface="Consolas" panose="020B0609020204030204" pitchFamily="49" charset="0"/>
                <a:ea typeface="游ゴシック Medium" panose="020B0500000000000000" pitchFamily="50" charset="-128"/>
              </a:rPr>
              <a:t>OPEN</a:t>
            </a:r>
            <a:endParaRPr kumimoji="1" lang="ja-JP" altLang="en-US" sz="9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88900">
                  <a:schemeClr val="bg1">
                    <a:alpha val="40000"/>
                  </a:schemeClr>
                </a:glow>
                <a:outerShdw sx="1000" sy="1000" algn="tl">
                  <a:srgbClr val="000000"/>
                </a:outerShdw>
              </a:effectLst>
              <a:latin typeface="Consolas" panose="020B0609020204030204" pitchFamily="49" charset="0"/>
              <a:ea typeface="游ゴシック Medium" panose="020B05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5A91250-0CD9-242D-034E-DB1ECBC75905}"/>
              </a:ext>
            </a:extLst>
          </p:cNvPr>
          <p:cNvSpPr/>
          <p:nvPr/>
        </p:nvSpPr>
        <p:spPr>
          <a:xfrm>
            <a:off x="0" y="8976080"/>
            <a:ext cx="7559675" cy="1715733"/>
          </a:xfrm>
          <a:prstGeom prst="rect">
            <a:avLst/>
          </a:prstGeom>
          <a:solidFill>
            <a:srgbClr val="8A5C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BD67B4-B25F-F46E-D269-C7D034A71B12}"/>
              </a:ext>
            </a:extLst>
          </p:cNvPr>
          <p:cNvSpPr txBox="1"/>
          <p:nvPr/>
        </p:nvSpPr>
        <p:spPr>
          <a:xfrm>
            <a:off x="3663722" y="5345906"/>
            <a:ext cx="237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Consolas" panose="020B0609020204030204" pitchFamily="49" charset="0"/>
                <a:ea typeface="游ゴシック Medium" panose="020B0500000000000000" pitchFamily="50" charset="-128"/>
              </a:rPr>
              <a:t>ACCESS MAP</a:t>
            </a:r>
            <a:endParaRPr kumimoji="1" lang="ja-JP" altLang="en-US" b="1" dirty="0">
              <a:latin typeface="Consolas" panose="020B0609020204030204" pitchFamily="49" charset="0"/>
              <a:ea typeface="游ゴシック Medium" panose="020B05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54B9634-4D49-B208-71DF-EBFFE9505491}"/>
              </a:ext>
            </a:extLst>
          </p:cNvPr>
          <p:cNvSpPr txBox="1"/>
          <p:nvPr/>
        </p:nvSpPr>
        <p:spPr>
          <a:xfrm>
            <a:off x="460658" y="5770518"/>
            <a:ext cx="2159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Segoe UI Semibold" panose="020B0702040204020203" pitchFamily="34" charset="0"/>
              </a:rPr>
              <a:t>〇〇〇〇</a:t>
            </a:r>
            <a:r>
              <a:rPr kumimoji="1"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Segoe UI Semibold" panose="020B0702040204020203" pitchFamily="34" charset="0"/>
              </a:rPr>
              <a:t>CAFE</a:t>
            </a:r>
            <a:endParaRPr kumimoji="1"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Segoe UI Semibold" panose="020B0702040204020203" pitchFamily="34" charset="0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5881C649-9C2B-1407-8B50-2079759B5C41}"/>
              </a:ext>
            </a:extLst>
          </p:cNvPr>
          <p:cNvSpPr txBox="1"/>
          <p:nvPr/>
        </p:nvSpPr>
        <p:spPr>
          <a:xfrm>
            <a:off x="98284" y="6259575"/>
            <a:ext cx="4987592" cy="1896966"/>
          </a:xfrm>
          <a:prstGeom prst="rect">
            <a:avLst/>
          </a:prstGeom>
        </p:spPr>
        <p:txBody>
          <a:bodyPr vert="horz" wrap="square" lIns="0" tIns="191107" rIns="0" bIns="0" rtlCol="0">
            <a:spAutoFit/>
          </a:bodyPr>
          <a:lstStyle/>
          <a:p>
            <a:pPr marL="57144" marR="1261619">
              <a:lnSpc>
                <a:spcPts val="2000"/>
              </a:lnSpc>
              <a:spcBef>
                <a:spcPts val="295"/>
              </a:spcBef>
            </a:pP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LUNCH</a:t>
            </a:r>
            <a:r>
              <a:rPr lang="en-US" sz="1400" spc="484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：</a:t>
            </a: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00～00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：</a:t>
            </a: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00（L.O.</a:t>
            </a:r>
            <a:r>
              <a:rPr lang="en-US" sz="1400" spc="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：</a:t>
            </a:r>
            <a:r>
              <a:rPr 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00）</a:t>
            </a:r>
          </a:p>
          <a:p>
            <a:pPr marL="57144" marR="1261619">
              <a:lnSpc>
                <a:spcPts val="2000"/>
              </a:lnSpc>
              <a:spcBef>
                <a:spcPts val="295"/>
              </a:spcBef>
            </a:pP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DINNER</a:t>
            </a:r>
            <a:r>
              <a:rPr lang="en-US" sz="1400" spc="49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：</a:t>
            </a: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00～00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：</a:t>
            </a: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00（L.O.</a:t>
            </a:r>
            <a:r>
              <a:rPr lang="en-US" sz="1400" spc="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：</a:t>
            </a:r>
            <a:r>
              <a:rPr 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00）</a:t>
            </a:r>
          </a:p>
          <a:p>
            <a:pPr marL="57144" marR="1261619">
              <a:lnSpc>
                <a:spcPts val="2000"/>
              </a:lnSpc>
              <a:spcBef>
                <a:spcPts val="295"/>
              </a:spcBef>
            </a:pPr>
            <a:r>
              <a:rPr 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〒000-0000</a:t>
            </a:r>
            <a:r>
              <a:rPr lang="en-US" sz="1400" spc="2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</a:p>
          <a:p>
            <a:pPr marL="57144" marR="1261619">
              <a:lnSpc>
                <a:spcPts val="2000"/>
              </a:lnSpc>
              <a:spcBef>
                <a:spcPts val="295"/>
              </a:spcBef>
            </a:pPr>
            <a:r>
              <a:rPr lang="ja-JP" altLang="en-US" sz="1400" spc="2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〇県〇〇〇〇市〇〇</a:t>
            </a:r>
            <a:r>
              <a:rPr lang="ja-JP" altLang="en-US" sz="1400" spc="-3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123-</a:t>
            </a:r>
            <a:r>
              <a:rPr lang="en-US" altLang="ja-JP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456</a:t>
            </a:r>
            <a:r>
              <a:rPr lang="ja-JP" altLang="en-US" sz="1400" spc="2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endParaRPr lang="en-US" altLang="ja-JP" sz="1400" spc="25" dirty="0">
              <a:solidFill>
                <a:srgbClr val="231F2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57144" marR="1261619">
              <a:lnSpc>
                <a:spcPts val="2000"/>
              </a:lnSpc>
              <a:spcBef>
                <a:spcPts val="295"/>
              </a:spcBef>
            </a:pPr>
            <a:r>
              <a:rPr lang="ja-JP" altLang="en-US" sz="1400" spc="2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〇〇〇ビル</a:t>
            </a:r>
            <a:r>
              <a:rPr lang="ja-JP" altLang="en-US" sz="1400" spc="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4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階</a:t>
            </a:r>
            <a:endParaRPr lang="ja-JP" altLang="en-US" sz="14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12699">
              <a:lnSpc>
                <a:spcPts val="2000"/>
              </a:lnSpc>
              <a:spcBef>
                <a:spcPts val="150"/>
              </a:spcBef>
            </a:pP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（〇</a:t>
            </a:r>
            <a:r>
              <a:rPr lang="ja-JP" altLang="en-US" sz="1400" spc="-3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「〇〇」駅より徒歩</a:t>
            </a:r>
            <a:r>
              <a:rPr lang="ja-JP" altLang="en-US" sz="1400" spc="-2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40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分</a:t>
            </a:r>
            <a:r>
              <a:rPr lang="ja-JP" altLang="en-US" sz="1400" spc="-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）</a:t>
            </a:r>
            <a:endParaRPr lang="ja-JP" altLang="en-US" sz="14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5A5CCCE-ABEB-4A9E-ABB5-FF3247024DFF}"/>
              </a:ext>
            </a:extLst>
          </p:cNvPr>
          <p:cNvSpPr txBox="1"/>
          <p:nvPr/>
        </p:nvSpPr>
        <p:spPr>
          <a:xfrm>
            <a:off x="333828" y="9210900"/>
            <a:ext cx="245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OPEN</a:t>
            </a:r>
            <a:r>
              <a:rPr kumimoji="1" lang="ja-JP" altLang="en-US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に感謝を込めて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01DCCC4-9016-ACDD-5413-18AB92B72BC7}"/>
              </a:ext>
            </a:extLst>
          </p:cNvPr>
          <p:cNvSpPr txBox="1"/>
          <p:nvPr/>
        </p:nvSpPr>
        <p:spPr>
          <a:xfrm>
            <a:off x="283526" y="9722317"/>
            <a:ext cx="2553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  <a:latin typeface="Consolas" panose="020B0609020204030204" pitchFamily="49" charset="0"/>
                <a:ea typeface="游ゴシック Medium" panose="020B0500000000000000" pitchFamily="50" charset="-128"/>
              </a:rPr>
              <a:t>SPECIAL THANKS</a:t>
            </a:r>
          </a:p>
          <a:p>
            <a:pPr algn="ctr"/>
            <a:r>
              <a:rPr kumimoji="1" lang="en-US" altLang="ja-JP" sz="2400" dirty="0">
                <a:solidFill>
                  <a:schemeClr val="bg1"/>
                </a:solidFill>
                <a:latin typeface="Consolas" panose="020B0609020204030204" pitchFamily="49" charset="0"/>
                <a:ea typeface="游ゴシック Medium" panose="020B0500000000000000" pitchFamily="50" charset="-128"/>
              </a:rPr>
              <a:t>COUPON</a:t>
            </a:r>
            <a:endParaRPr kumimoji="1" lang="ja-JP" altLang="en-US" sz="2400" dirty="0">
              <a:solidFill>
                <a:schemeClr val="bg1"/>
              </a:solidFill>
              <a:latin typeface="Consolas" panose="020B0609020204030204" pitchFamily="49" charset="0"/>
              <a:ea typeface="游ゴシック Medium" panose="020B0500000000000000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97CA1C8-A8FB-7B48-B344-F9D977A8B883}"/>
              </a:ext>
            </a:extLst>
          </p:cNvPr>
          <p:cNvSpPr txBox="1"/>
          <p:nvPr/>
        </p:nvSpPr>
        <p:spPr>
          <a:xfrm>
            <a:off x="4402818" y="9188040"/>
            <a:ext cx="315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このチラシをお持ちの方に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FAF103-5DA1-D6AA-EAFE-DAD164887519}"/>
              </a:ext>
            </a:extLst>
          </p:cNvPr>
          <p:cNvSpPr txBox="1"/>
          <p:nvPr/>
        </p:nvSpPr>
        <p:spPr>
          <a:xfrm>
            <a:off x="3553909" y="9449477"/>
            <a:ext cx="3900131" cy="1131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ご飲食代</a:t>
            </a:r>
            <a:endParaRPr kumimoji="1" lang="en-US" altLang="ja-JP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kumimoji="1" lang="en-US" altLang="ja-JP" sz="4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10%</a:t>
            </a:r>
            <a:r>
              <a:rPr kumimoji="1" lang="en-US" altLang="ja-JP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kumimoji="1" lang="en-US" altLang="ja-JP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OFF!!</a:t>
            </a:r>
            <a:endParaRPr kumimoji="1" lang="ja-JP" altLang="en-US" sz="2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4A5FB67-1F23-3D0F-215A-A3CC9789AC26}"/>
              </a:ext>
            </a:extLst>
          </p:cNvPr>
          <p:cNvGrpSpPr/>
          <p:nvPr/>
        </p:nvGrpSpPr>
        <p:grpSpPr>
          <a:xfrm>
            <a:off x="3427025" y="9475938"/>
            <a:ext cx="418024" cy="499152"/>
            <a:chOff x="3120957" y="9736615"/>
            <a:chExt cx="418024" cy="499152"/>
          </a:xfrm>
        </p:grpSpPr>
        <p:sp>
          <p:nvSpPr>
            <p:cNvPr id="26" name="矢印: 山形 25">
              <a:extLst>
                <a:ext uri="{FF2B5EF4-FFF2-40B4-BE49-F238E27FC236}">
                  <a16:creationId xmlns:a16="http://schemas.microsoft.com/office/drawing/2014/main" id="{C698D67C-47D2-6E81-D24C-798634B0DF89}"/>
                </a:ext>
              </a:extLst>
            </p:cNvPr>
            <p:cNvSpPr/>
            <p:nvPr/>
          </p:nvSpPr>
          <p:spPr>
            <a:xfrm>
              <a:off x="3120957" y="9736615"/>
              <a:ext cx="113224" cy="484632"/>
            </a:xfrm>
            <a:prstGeom prst="chevron">
              <a:avLst>
                <a:gd name="adj" fmla="val 440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矢印: 山形 29">
              <a:extLst>
                <a:ext uri="{FF2B5EF4-FFF2-40B4-BE49-F238E27FC236}">
                  <a16:creationId xmlns:a16="http://schemas.microsoft.com/office/drawing/2014/main" id="{2A7B3738-B276-BC34-41F4-2D16A4492ED5}"/>
                </a:ext>
              </a:extLst>
            </p:cNvPr>
            <p:cNvSpPr/>
            <p:nvPr/>
          </p:nvSpPr>
          <p:spPr>
            <a:xfrm>
              <a:off x="3273357" y="9743875"/>
              <a:ext cx="113224" cy="484632"/>
            </a:xfrm>
            <a:prstGeom prst="chevron">
              <a:avLst>
                <a:gd name="adj" fmla="val 440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矢印: 山形 30">
              <a:extLst>
                <a:ext uri="{FF2B5EF4-FFF2-40B4-BE49-F238E27FC236}">
                  <a16:creationId xmlns:a16="http://schemas.microsoft.com/office/drawing/2014/main" id="{88E7EF30-F840-87F7-911D-3EBF54E70F19}"/>
                </a:ext>
              </a:extLst>
            </p:cNvPr>
            <p:cNvSpPr/>
            <p:nvPr/>
          </p:nvSpPr>
          <p:spPr>
            <a:xfrm>
              <a:off x="3425757" y="9751135"/>
              <a:ext cx="113224" cy="484632"/>
            </a:xfrm>
            <a:prstGeom prst="chevron">
              <a:avLst>
                <a:gd name="adj" fmla="val 440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4" name="図プレースホルダー 23">
            <a:extLst>
              <a:ext uri="{FF2B5EF4-FFF2-40B4-BE49-F238E27FC236}">
                <a16:creationId xmlns:a16="http://schemas.microsoft.com/office/drawing/2014/main" id="{B18D8A7A-AF5A-590A-D0AD-0F44BB33FB9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63950" y="5828619"/>
            <a:ext cx="3462338" cy="2847975"/>
          </a:xfrm>
        </p:spPr>
      </p:pic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82</Words>
  <Application>Microsoft Office PowerPoint</Application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HGSｺﾞｼｯｸE</vt:lpstr>
      <vt:lpstr>游ゴシック Medium</vt:lpstr>
      <vt:lpstr>Arial</vt:lpstr>
      <vt:lpstr>Calibri</vt:lpstr>
      <vt:lpstr>Consolas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2024-04-02T04:25:19Z</dcterms:created>
  <dcterms:modified xsi:type="dcterms:W3CDTF">2024-04-02T04:41:52Z</dcterms:modified>
</cp:coreProperties>
</file>