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1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BECF"/>
    <a:srgbClr val="FF3399"/>
    <a:srgbClr val="00FFCC"/>
    <a:srgbClr val="FF99FF"/>
    <a:srgbClr val="EC243C"/>
    <a:srgbClr val="EAF50B"/>
    <a:srgbClr val="DAD0C2"/>
    <a:srgbClr val="CDBBA7"/>
    <a:srgbClr val="C6A6B1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49" autoAdjust="0"/>
    <p:restoredTop sz="96336" autoAdjust="0"/>
  </p:normalViewPr>
  <p:slideViewPr>
    <p:cSldViewPr snapToGrid="0">
      <p:cViewPr varScale="1">
        <p:scale>
          <a:sx n="71" d="100"/>
          <a:sy n="71" d="100"/>
        </p:scale>
        <p:origin x="25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游ゴシック Light" panose="020B0300000000000000" pitchFamily="50" charset="-128"/>
                <a:ea typeface="游ゴシック Light" panose="020B0300000000000000" pitchFamily="50" charset="-128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游ゴシック Light" panose="020B0300000000000000" pitchFamily="50" charset="-128"/>
                <a:ea typeface="游ゴシック Light" panose="020B0300000000000000" pitchFamily="50" charset="-128"/>
              </a:defRPr>
            </a:lvl1pPr>
          </a:lstStyle>
          <a:p>
            <a:fld id="{163730F2-0B5A-4A24-AEAE-8701EEC6690F}" type="datetimeFigureOut">
              <a:rPr kumimoji="1" lang="ja-JP" altLang="en-US" smtClean="0"/>
              <a:pPr/>
              <a:t>2024/2/19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游ゴシック Light" panose="020B0300000000000000" pitchFamily="50" charset="-128"/>
                <a:ea typeface="游ゴシック Light" panose="020B0300000000000000" pitchFamily="50" charset="-128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游ゴシック Light" panose="020B0300000000000000" pitchFamily="50" charset="-128"/>
                <a:ea typeface="游ゴシック Light" panose="020B0300000000000000" pitchFamily="50" charset="-128"/>
              </a:defRPr>
            </a:lvl1pPr>
          </a:lstStyle>
          <a:p>
            <a:fld id="{F391796D-9158-4561-97F4-473A839128D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67570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游ゴシック Light" panose="020B0300000000000000" pitchFamily="50" charset="-128"/>
        <a:ea typeface="游ゴシック Light" panose="020B0300000000000000" pitchFamily="50" charset="-128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游ゴシック Light" panose="020B0300000000000000" pitchFamily="50" charset="-128"/>
        <a:ea typeface="游ゴシック Light" panose="020B0300000000000000" pitchFamily="50" charset="-128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游ゴシック Light" panose="020B0300000000000000" pitchFamily="50" charset="-128"/>
        <a:ea typeface="游ゴシック Light" panose="020B0300000000000000" pitchFamily="50" charset="-128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游ゴシック Light" panose="020B0300000000000000" pitchFamily="50" charset="-128"/>
        <a:ea typeface="游ゴシック Light" panose="020B0300000000000000" pitchFamily="50" charset="-128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游ゴシック Light" panose="020B0300000000000000" pitchFamily="50" charset="-128"/>
        <a:ea typeface="游ゴシック Light" panose="020B0300000000000000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45817C-4C7E-4ADD-6652-DE96B6CB8A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0326AD90-F321-C742-2F5E-7468BD1ADE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0E726FC1-184B-8B18-621E-091C6144FD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17C684D-B702-F2F5-E3C7-4429479D94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91796D-9158-4561-97F4-473A839128D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6182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2680FE81-41B6-026E-5F77-CEF685B79B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14463" y="2200275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図プレースホルダー 7">
            <a:extLst>
              <a:ext uri="{FF2B5EF4-FFF2-40B4-BE49-F238E27FC236}">
                <a16:creationId xmlns:a16="http://schemas.microsoft.com/office/drawing/2014/main" id="{9D21288C-046C-0D4E-C411-634B7087E5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220655" y="5474374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図プレースホルダー 7">
            <a:extLst>
              <a:ext uri="{FF2B5EF4-FFF2-40B4-BE49-F238E27FC236}">
                <a16:creationId xmlns:a16="http://schemas.microsoft.com/office/drawing/2014/main" id="{3D36F59C-4D11-5F27-1C7A-C892A8C7048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566863" y="2352675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図プレースホルダー 7">
            <a:extLst>
              <a:ext uri="{FF2B5EF4-FFF2-40B4-BE49-F238E27FC236}">
                <a16:creationId xmlns:a16="http://schemas.microsoft.com/office/drawing/2014/main" id="{F8E4C03B-0788-FEE7-D862-AAEC4AEBD6D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719263" y="2505075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1" name="図プレースホルダー 7">
            <a:extLst>
              <a:ext uri="{FF2B5EF4-FFF2-40B4-BE49-F238E27FC236}">
                <a16:creationId xmlns:a16="http://schemas.microsoft.com/office/drawing/2014/main" id="{98A671BB-11F1-868C-BF25-42F893B5A5E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566750" y="2955555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01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08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7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54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0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10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65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4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42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70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21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  <a:ea typeface="游ゴシック Light" panose="020B0300000000000000" pitchFamily="50" charset="-128"/>
              </a:defRPr>
            </a:lvl1pPr>
          </a:lstStyle>
          <a:p>
            <a:fld id="{42CB372E-C1E2-4529-A475-C1A804ED92CB}" type="datetimeFigureOut">
              <a:rPr kumimoji="1" lang="ja-JP" altLang="en-US" smtClean="0"/>
              <a:pPr/>
              <a:t>2024/2/19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  <a:ea typeface="游ゴシック Light" panose="020B0300000000000000" pitchFamily="50" charset="-128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  <a:ea typeface="游ゴシック Light" panose="020B0300000000000000" pitchFamily="50" charset="-128"/>
              </a:defRPr>
            </a:lvl1pPr>
          </a:lstStyle>
          <a:p>
            <a:fld id="{56DD6703-5B56-4899-AA9A-C6AAFDD43AF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9315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游ゴシック Light" panose="020B0300000000000000" pitchFamily="50" charset="-128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游ゴシック Light" panose="020B0300000000000000" pitchFamily="50" charset="-128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游ゴシック Light" panose="020B0300000000000000" pitchFamily="50" charset="-128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游ゴシック Light" panose="020B0300000000000000" pitchFamily="50" charset="-128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游ゴシック Light" panose="020B0300000000000000" pitchFamily="50" charset="-128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2C5370-C13B-A64C-7483-A28E8C4F4D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98C4DE6B-E6E0-1617-1DFB-EDAAEC964FB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4" t="15666" r="4090" b="7312"/>
          <a:stretch/>
        </p:blipFill>
        <p:spPr>
          <a:xfrm>
            <a:off x="0" y="0"/>
            <a:ext cx="7563600" cy="4669285"/>
          </a:xfrm>
          <a:prstGeom prst="rect">
            <a:avLst/>
          </a:prstGeom>
        </p:spPr>
      </p:pic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AE1FF0FB-A8A3-2452-24F2-6EE094B7A297}"/>
              </a:ext>
            </a:extLst>
          </p:cNvPr>
          <p:cNvSpPr/>
          <p:nvPr/>
        </p:nvSpPr>
        <p:spPr>
          <a:xfrm>
            <a:off x="202910" y="4196287"/>
            <a:ext cx="1124262" cy="1124262"/>
          </a:xfrm>
          <a:prstGeom prst="rect">
            <a:avLst/>
          </a:prstGeom>
          <a:solidFill>
            <a:srgbClr val="FF33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ea typeface="游ゴシック Light" panose="020B0300000000000000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04453A4A-9843-17C7-67D5-67ACD73693D7}"/>
              </a:ext>
            </a:extLst>
          </p:cNvPr>
          <p:cNvSpPr/>
          <p:nvPr/>
        </p:nvSpPr>
        <p:spPr>
          <a:xfrm>
            <a:off x="1423953" y="4196287"/>
            <a:ext cx="1124262" cy="1124262"/>
          </a:xfrm>
          <a:prstGeom prst="rect">
            <a:avLst/>
          </a:prstGeom>
          <a:solidFill>
            <a:schemeClr val="bg1"/>
          </a:solidFill>
          <a:ln w="38100">
            <a:solidFill>
              <a:srgbClr val="FF33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ea typeface="游ゴシック Light" panose="020B0300000000000000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DA9C068E-9A1E-DCA2-39C1-92378AA4B52F}"/>
              </a:ext>
            </a:extLst>
          </p:cNvPr>
          <p:cNvSpPr/>
          <p:nvPr/>
        </p:nvSpPr>
        <p:spPr>
          <a:xfrm>
            <a:off x="2644996" y="4196287"/>
            <a:ext cx="1124262" cy="1124262"/>
          </a:xfrm>
          <a:prstGeom prst="rect">
            <a:avLst/>
          </a:prstGeom>
          <a:solidFill>
            <a:schemeClr val="bg1"/>
          </a:solidFill>
          <a:ln w="38100">
            <a:solidFill>
              <a:srgbClr val="FF33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ea typeface="游ゴシック Light" panose="020B0300000000000000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5BADB638-47E5-F10B-EF3A-C82EF615083D}"/>
              </a:ext>
            </a:extLst>
          </p:cNvPr>
          <p:cNvSpPr/>
          <p:nvPr/>
        </p:nvSpPr>
        <p:spPr>
          <a:xfrm>
            <a:off x="5655035" y="3635749"/>
            <a:ext cx="1684800" cy="1684800"/>
          </a:xfrm>
          <a:prstGeom prst="rect">
            <a:avLst/>
          </a:prstGeom>
          <a:solidFill>
            <a:schemeClr val="bg1"/>
          </a:solidFill>
          <a:ln w="38100">
            <a:solidFill>
              <a:srgbClr val="FF33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ea typeface="游ゴシック Light" panose="020B0300000000000000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61FF7828-1157-F4B2-644C-5F50EE4074E3}"/>
              </a:ext>
            </a:extLst>
          </p:cNvPr>
          <p:cNvSpPr/>
          <p:nvPr/>
        </p:nvSpPr>
        <p:spPr>
          <a:xfrm>
            <a:off x="3866039" y="3635749"/>
            <a:ext cx="1684800" cy="1684800"/>
          </a:xfrm>
          <a:prstGeom prst="rect">
            <a:avLst/>
          </a:prstGeom>
          <a:solidFill>
            <a:schemeClr val="bg1"/>
          </a:solidFill>
          <a:ln w="38100">
            <a:solidFill>
              <a:srgbClr val="FF33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ea typeface="游ゴシック Light" panose="020B0300000000000000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D07E9D2B-031E-8DB0-E624-27E267797D9E}"/>
              </a:ext>
            </a:extLst>
          </p:cNvPr>
          <p:cNvSpPr txBox="1"/>
          <p:nvPr/>
        </p:nvSpPr>
        <p:spPr>
          <a:xfrm>
            <a:off x="326459" y="4273893"/>
            <a:ext cx="877163" cy="830997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kumimoji="1" lang="ja-JP" altLang="en-US" sz="54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薬</a:t>
            </a:r>
            <a:endParaRPr kumimoji="1" lang="en-US" altLang="ja-JP" sz="5400" dirty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7B7D7F97-B5D2-DAD4-BA8E-98D803EA0111}"/>
              </a:ext>
            </a:extLst>
          </p:cNvPr>
          <p:cNvSpPr txBox="1"/>
          <p:nvPr/>
        </p:nvSpPr>
        <p:spPr>
          <a:xfrm>
            <a:off x="1573051" y="4273893"/>
            <a:ext cx="877163" cy="830997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kumimoji="1" lang="ja-JP" altLang="en-US" sz="5400" dirty="0">
                <a:solidFill>
                  <a:srgbClr val="FF3399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剤</a:t>
            </a:r>
            <a:endParaRPr kumimoji="1" lang="en-US" altLang="ja-JP" sz="5400" dirty="0">
              <a:solidFill>
                <a:srgbClr val="FF3399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38CEB56E-A394-9F99-F3CD-C6E2F90D5B59}"/>
              </a:ext>
            </a:extLst>
          </p:cNvPr>
          <p:cNvSpPr txBox="1"/>
          <p:nvPr/>
        </p:nvSpPr>
        <p:spPr>
          <a:xfrm>
            <a:off x="2769036" y="4273893"/>
            <a:ext cx="877163" cy="830997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kumimoji="1" lang="ja-JP" altLang="en-US" sz="5400" dirty="0">
                <a:solidFill>
                  <a:srgbClr val="FF3399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師</a:t>
            </a:r>
            <a:endParaRPr kumimoji="1" lang="en-US" altLang="ja-JP" sz="5400" dirty="0">
              <a:solidFill>
                <a:srgbClr val="FF3399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9FEBEADB-DABE-948F-5C5C-81FB4D7AF9C8}"/>
              </a:ext>
            </a:extLst>
          </p:cNvPr>
          <p:cNvSpPr txBox="1"/>
          <p:nvPr/>
        </p:nvSpPr>
        <p:spPr>
          <a:xfrm>
            <a:off x="3958553" y="3619351"/>
            <a:ext cx="1467068" cy="153888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kumimoji="1" lang="ja-JP" altLang="en-US" sz="10000" dirty="0">
                <a:solidFill>
                  <a:srgbClr val="FF3399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募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D1A1F1F9-4074-AF21-9457-44BD3E5A82E1}"/>
              </a:ext>
            </a:extLst>
          </p:cNvPr>
          <p:cNvSpPr txBox="1"/>
          <p:nvPr/>
        </p:nvSpPr>
        <p:spPr>
          <a:xfrm>
            <a:off x="5781582" y="3619351"/>
            <a:ext cx="1467068" cy="153888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kumimoji="1" lang="ja-JP" altLang="en-US" sz="10000" dirty="0">
                <a:solidFill>
                  <a:srgbClr val="FF3399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集</a:t>
            </a:r>
          </a:p>
        </p:txBody>
      </p:sp>
      <p:sp>
        <p:nvSpPr>
          <p:cNvPr id="54" name="四角形: 角を丸くする 53">
            <a:extLst>
              <a:ext uri="{FF2B5EF4-FFF2-40B4-BE49-F238E27FC236}">
                <a16:creationId xmlns:a16="http://schemas.microsoft.com/office/drawing/2014/main" id="{4971E863-7B3B-1FB3-1EBB-C82F45EDFBB2}"/>
              </a:ext>
            </a:extLst>
          </p:cNvPr>
          <p:cNvSpPr/>
          <p:nvPr/>
        </p:nvSpPr>
        <p:spPr>
          <a:xfrm>
            <a:off x="202909" y="5534335"/>
            <a:ext cx="7136925" cy="1927738"/>
          </a:xfrm>
          <a:prstGeom prst="roundRect">
            <a:avLst/>
          </a:prstGeom>
          <a:noFill/>
          <a:ln w="25400">
            <a:solidFill>
              <a:srgbClr val="FF33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ea typeface="游ゴシック Light" panose="020B0300000000000000" pitchFamily="50" charset="-128"/>
            </a:endParaRPr>
          </a:p>
        </p:txBody>
      </p:sp>
      <p:sp>
        <p:nvSpPr>
          <p:cNvPr id="55" name="四角形: 角を丸くする 54">
            <a:extLst>
              <a:ext uri="{FF2B5EF4-FFF2-40B4-BE49-F238E27FC236}">
                <a16:creationId xmlns:a16="http://schemas.microsoft.com/office/drawing/2014/main" id="{1EAE402D-238D-166B-8DEE-57E7A8771ECF}"/>
              </a:ext>
            </a:extLst>
          </p:cNvPr>
          <p:cNvSpPr/>
          <p:nvPr/>
        </p:nvSpPr>
        <p:spPr>
          <a:xfrm>
            <a:off x="295118" y="5636302"/>
            <a:ext cx="1828800" cy="1709226"/>
          </a:xfrm>
          <a:prstGeom prst="roundRect">
            <a:avLst/>
          </a:prstGeom>
          <a:solidFill>
            <a:srgbClr val="FF33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正社員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CD5DDE74-FD4D-0183-2D7E-20B9AF064D87}"/>
              </a:ext>
            </a:extLst>
          </p:cNvPr>
          <p:cNvSpPr txBox="1"/>
          <p:nvPr/>
        </p:nvSpPr>
        <p:spPr>
          <a:xfrm>
            <a:off x="2156400" y="6064111"/>
            <a:ext cx="521168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【</a:t>
            </a:r>
            <a:r>
              <a:rPr kumimoji="1"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仕事内容</a:t>
            </a:r>
            <a:r>
              <a:rPr kumimoji="1"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】</a:t>
            </a:r>
          </a:p>
          <a:p>
            <a:r>
              <a:rPr kumimoji="1"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任意のテキストを入れてください。任意のテキストを入れて</a:t>
            </a:r>
            <a:endParaRPr kumimoji="1" lang="en-US" altLang="ja-JP" sz="14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r>
              <a:rPr kumimoji="1"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ください。任意のテキストを入れてください。任意のテキスト</a:t>
            </a:r>
            <a:endParaRPr kumimoji="1" lang="en-US" altLang="ja-JP" sz="14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r>
              <a:rPr kumimoji="1"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を入れてください。任意のテキストを入れてください。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C92E0F2C-759F-0E4D-DD29-192994007F0F}"/>
              </a:ext>
            </a:extLst>
          </p:cNvPr>
          <p:cNvSpPr txBox="1"/>
          <p:nvPr/>
        </p:nvSpPr>
        <p:spPr>
          <a:xfrm>
            <a:off x="2156400" y="7007058"/>
            <a:ext cx="48526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【</a:t>
            </a:r>
            <a:r>
              <a:rPr kumimoji="1"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終業時間</a:t>
            </a:r>
            <a:r>
              <a:rPr kumimoji="1"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】</a:t>
            </a:r>
            <a:r>
              <a:rPr kumimoji="1"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○：○○～○：○○　</a:t>
            </a:r>
            <a:r>
              <a:rPr kumimoji="1"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【</a:t>
            </a:r>
            <a:r>
              <a:rPr kumimoji="1"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休日</a:t>
            </a:r>
            <a:r>
              <a:rPr kumimoji="1"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】</a:t>
            </a:r>
            <a:r>
              <a:rPr kumimoji="1"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定休日○曜日</a:t>
            </a:r>
            <a:endParaRPr kumimoji="1" lang="en-US" altLang="ja-JP" sz="14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65" name="bg object 17">
            <a:extLst>
              <a:ext uri="{FF2B5EF4-FFF2-40B4-BE49-F238E27FC236}">
                <a16:creationId xmlns:a16="http://schemas.microsoft.com/office/drawing/2014/main" id="{CD924FA0-A0EA-E718-BD26-D1E7518422F2}"/>
              </a:ext>
            </a:extLst>
          </p:cNvPr>
          <p:cNvSpPr/>
          <p:nvPr/>
        </p:nvSpPr>
        <p:spPr>
          <a:xfrm>
            <a:off x="0" y="9653875"/>
            <a:ext cx="7563600" cy="1037937"/>
          </a:xfrm>
          <a:custGeom>
            <a:avLst/>
            <a:gdLst/>
            <a:ahLst/>
            <a:cxnLst/>
            <a:rect l="l" t="t" r="r" b="b"/>
            <a:pathLst>
              <a:path w="7557770" h="899159">
                <a:moveTo>
                  <a:pt x="7557274" y="0"/>
                </a:moveTo>
                <a:lnTo>
                  <a:pt x="0" y="0"/>
                </a:lnTo>
                <a:lnTo>
                  <a:pt x="0" y="898905"/>
                </a:lnTo>
                <a:lnTo>
                  <a:pt x="7557274" y="898905"/>
                </a:lnTo>
                <a:lnTo>
                  <a:pt x="7557274" y="0"/>
                </a:lnTo>
                <a:close/>
              </a:path>
            </a:pathLst>
          </a:custGeom>
          <a:solidFill>
            <a:srgbClr val="FF3399"/>
          </a:solidFill>
          <a:ln>
            <a:noFill/>
          </a:ln>
        </p:spPr>
        <p:txBody>
          <a:bodyPr wrap="square" lIns="0" tIns="0" rIns="0" bIns="0" rtlCol="0"/>
          <a:lstStyle/>
          <a:p>
            <a:endParaRPr sz="900"/>
          </a:p>
        </p:txBody>
      </p:sp>
      <p:sp>
        <p:nvSpPr>
          <p:cNvPr id="62" name="object 18">
            <a:extLst>
              <a:ext uri="{FF2B5EF4-FFF2-40B4-BE49-F238E27FC236}">
                <a16:creationId xmlns:a16="http://schemas.microsoft.com/office/drawing/2014/main" id="{F3873A6D-37B4-AF3E-50E2-831A360A14AB}"/>
              </a:ext>
            </a:extLst>
          </p:cNvPr>
          <p:cNvSpPr txBox="1"/>
          <p:nvPr/>
        </p:nvSpPr>
        <p:spPr>
          <a:xfrm>
            <a:off x="4172714" y="9758827"/>
            <a:ext cx="3184052" cy="569302"/>
          </a:xfrm>
          <a:prstGeom prst="rect">
            <a:avLst/>
          </a:prstGeom>
        </p:spPr>
        <p:txBody>
          <a:bodyPr vert="horz" wrap="square" lIns="0" tIns="15238" rIns="0" bIns="0" rtlCol="0">
            <a:spAutoFit/>
          </a:bodyPr>
          <a:lstStyle/>
          <a:p>
            <a:pPr marL="12699">
              <a:spcBef>
                <a:spcPts val="120"/>
              </a:spcBef>
            </a:pPr>
            <a:r>
              <a:rPr sz="3600" b="1" spc="2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000</a:t>
            </a:r>
            <a:r>
              <a:rPr lang="en-US" sz="3600" b="1" spc="352" baseline="3267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sz="3600" b="1" spc="2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000</a:t>
            </a:r>
            <a:r>
              <a:rPr sz="3600" b="1" spc="352" baseline="3267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sz="3600" b="1" spc="2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000</a:t>
            </a:r>
            <a:endParaRPr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855A9D2A-2557-41C3-8A68-8B78F0DE99F5}"/>
              </a:ext>
            </a:extLst>
          </p:cNvPr>
          <p:cNvSpPr txBox="1"/>
          <p:nvPr/>
        </p:nvSpPr>
        <p:spPr>
          <a:xfrm>
            <a:off x="3512893" y="9921550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TEL.</a:t>
            </a:r>
            <a:endParaRPr kumimoji="1" lang="ja-JP" altLang="en-US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66" name="object 19">
            <a:extLst>
              <a:ext uri="{FF2B5EF4-FFF2-40B4-BE49-F238E27FC236}">
                <a16:creationId xmlns:a16="http://schemas.microsoft.com/office/drawing/2014/main" id="{6C9F42E1-B367-B03D-0411-7568B4E5FF7D}"/>
              </a:ext>
            </a:extLst>
          </p:cNvPr>
          <p:cNvSpPr txBox="1"/>
          <p:nvPr/>
        </p:nvSpPr>
        <p:spPr>
          <a:xfrm>
            <a:off x="325776" y="9826147"/>
            <a:ext cx="1930287" cy="320599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>
              <a:spcBef>
                <a:spcPts val="100"/>
              </a:spcBef>
            </a:pPr>
            <a:r>
              <a:rPr sz="2000" spc="-50" dirty="0">
                <a:solidFill>
                  <a:srgbClr val="FFFFFF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○○○○</a:t>
            </a:r>
            <a:r>
              <a:rPr lang="ja-JP" altLang="en-US" sz="2000" spc="-50" dirty="0">
                <a:solidFill>
                  <a:srgbClr val="FFFFFF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薬局</a:t>
            </a:r>
            <a:endParaRPr sz="2000" dirty="0"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68" name="object 19">
            <a:extLst>
              <a:ext uri="{FF2B5EF4-FFF2-40B4-BE49-F238E27FC236}">
                <a16:creationId xmlns:a16="http://schemas.microsoft.com/office/drawing/2014/main" id="{FD0E3089-7BBC-1046-6773-B9F7F918E727}"/>
              </a:ext>
            </a:extLst>
          </p:cNvPr>
          <p:cNvSpPr txBox="1"/>
          <p:nvPr/>
        </p:nvSpPr>
        <p:spPr>
          <a:xfrm>
            <a:off x="322070" y="10182266"/>
            <a:ext cx="3130021" cy="289821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r>
              <a:rPr lang="en-US" sz="900" spc="-20" dirty="0">
                <a:solidFill>
                  <a:srgbClr val="FFFFFF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Arial" panose="020B0604020202020204" pitchFamily="34" charset="0"/>
              </a:rPr>
              <a:t>〒</a:t>
            </a:r>
            <a:r>
              <a:rPr lang="en-US" sz="900" dirty="0">
                <a:solidFill>
                  <a:srgbClr val="FFFFFF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Arial" panose="020B0604020202020204" pitchFamily="34" charset="0"/>
              </a:rPr>
              <a:t>000-</a:t>
            </a:r>
            <a:r>
              <a:rPr lang="en-US" sz="900" spc="-20" dirty="0">
                <a:solidFill>
                  <a:srgbClr val="FFFFFF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Arial" panose="020B0604020202020204" pitchFamily="34" charset="0"/>
              </a:rPr>
              <a:t>0000</a:t>
            </a:r>
          </a:p>
          <a:p>
            <a:r>
              <a:rPr lang="ja-JP" altLang="en-US" sz="900" spc="-35" dirty="0">
                <a:solidFill>
                  <a:srgbClr val="FFFFFF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〇〇県〇〇〇市〇〇〇〇街 </a:t>
            </a:r>
            <a:r>
              <a:rPr lang="en-US" altLang="ja-JP" sz="900" spc="-10" dirty="0">
                <a:solidFill>
                  <a:srgbClr val="FFFFFF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12-3</a:t>
            </a:r>
            <a:r>
              <a:rPr lang="en-US" altLang="ja-JP" sz="900" dirty="0">
                <a:solidFill>
                  <a:srgbClr val="FFFFFF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4</a:t>
            </a:r>
            <a:r>
              <a:rPr lang="ja-JP" altLang="en-US" sz="900" spc="-25" dirty="0">
                <a:solidFill>
                  <a:srgbClr val="FFFFFF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 〇〇〇ビル </a:t>
            </a:r>
            <a:r>
              <a:rPr lang="en-US" altLang="ja-JP" sz="900" dirty="0">
                <a:solidFill>
                  <a:srgbClr val="FFFFFF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</a:t>
            </a:r>
            <a:r>
              <a:rPr lang="ja-JP" altLang="en-US" sz="900" spc="-65" dirty="0">
                <a:solidFill>
                  <a:srgbClr val="FFFFFF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 階</a:t>
            </a:r>
            <a:endParaRPr lang="ja-JP" altLang="en-US" sz="900" dirty="0">
              <a:latin typeface="HGSｺﾞｼｯｸM" panose="020B0600000000000000" pitchFamily="50" charset="-128"/>
              <a:ea typeface="HGSｺﾞｼｯｸM" panose="020B0600000000000000" pitchFamily="50" charset="-128"/>
              <a:cs typeface="メイリオ"/>
            </a:endParaRPr>
          </a:p>
        </p:txBody>
      </p:sp>
      <p:sp>
        <p:nvSpPr>
          <p:cNvPr id="69" name="object 14">
            <a:extLst>
              <a:ext uri="{FF2B5EF4-FFF2-40B4-BE49-F238E27FC236}">
                <a16:creationId xmlns:a16="http://schemas.microsoft.com/office/drawing/2014/main" id="{0B359EE7-A1FA-50BC-F135-CAE9331F4C82}"/>
              </a:ext>
            </a:extLst>
          </p:cNvPr>
          <p:cNvSpPr txBox="1"/>
          <p:nvPr/>
        </p:nvSpPr>
        <p:spPr>
          <a:xfrm>
            <a:off x="4224791" y="10342800"/>
            <a:ext cx="845060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096">
              <a:spcBef>
                <a:spcPts val="100"/>
              </a:spcBef>
            </a:pPr>
            <a:r>
              <a:rPr sz="900" spc="-10" dirty="0">
                <a:solidFill>
                  <a:srgbClr val="FFFFFF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Arial" panose="020B0604020202020204" pitchFamily="34" charset="0"/>
              </a:rPr>
              <a:t>00</a:t>
            </a:r>
            <a:r>
              <a:rPr sz="900" spc="-15" baseline="9259" dirty="0">
                <a:solidFill>
                  <a:srgbClr val="FFFFFF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Arial" panose="020B0604020202020204" pitchFamily="34" charset="0"/>
              </a:rPr>
              <a:t>:</a:t>
            </a:r>
            <a:r>
              <a:rPr sz="900" spc="-10" dirty="0">
                <a:solidFill>
                  <a:srgbClr val="FFFFFF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Arial" panose="020B0604020202020204" pitchFamily="34" charset="0"/>
              </a:rPr>
              <a:t>00～00</a:t>
            </a:r>
            <a:r>
              <a:rPr sz="900" spc="-15" baseline="9259" dirty="0">
                <a:solidFill>
                  <a:srgbClr val="FFFFFF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Arial" panose="020B0604020202020204" pitchFamily="34" charset="0"/>
              </a:rPr>
              <a:t>:</a:t>
            </a:r>
            <a:r>
              <a:rPr sz="900" spc="-10" dirty="0">
                <a:solidFill>
                  <a:srgbClr val="FFFFFF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Arial" panose="020B0604020202020204" pitchFamily="34" charset="0"/>
              </a:rPr>
              <a:t>00</a:t>
            </a:r>
            <a:endParaRPr sz="900" dirty="0">
              <a:latin typeface="HGSｺﾞｼｯｸM" panose="020B0600000000000000" pitchFamily="50" charset="-128"/>
              <a:ea typeface="HGSｺﾞｼｯｸM" panose="020B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0" name="object 15">
            <a:extLst>
              <a:ext uri="{FF2B5EF4-FFF2-40B4-BE49-F238E27FC236}">
                <a16:creationId xmlns:a16="http://schemas.microsoft.com/office/drawing/2014/main" id="{15786C35-9F41-C2DB-751B-44079DDD856B}"/>
              </a:ext>
            </a:extLst>
          </p:cNvPr>
          <p:cNvSpPr txBox="1"/>
          <p:nvPr/>
        </p:nvSpPr>
        <p:spPr>
          <a:xfrm>
            <a:off x="5572153" y="10342800"/>
            <a:ext cx="42402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699">
              <a:spcBef>
                <a:spcPts val="100"/>
              </a:spcBef>
              <a:buSzPct val="88888"/>
              <a:tabLst>
                <a:tab pos="127622" algn="l"/>
              </a:tabLst>
            </a:pPr>
            <a:r>
              <a:rPr lang="ja-JP" altLang="en-US" sz="900" spc="-10" dirty="0">
                <a:solidFill>
                  <a:srgbClr val="FFFFFF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Arial" panose="020B0604020202020204" pitchFamily="34" charset="0"/>
              </a:rPr>
              <a:t>○曜日</a:t>
            </a:r>
            <a:endParaRPr sz="900" dirty="0">
              <a:latin typeface="HGSｺﾞｼｯｸM" panose="020B0600000000000000" pitchFamily="50" charset="-128"/>
              <a:ea typeface="HGSｺﾞｼｯｸM" panose="020B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1" name="object 16">
            <a:extLst>
              <a:ext uri="{FF2B5EF4-FFF2-40B4-BE49-F238E27FC236}">
                <a16:creationId xmlns:a16="http://schemas.microsoft.com/office/drawing/2014/main" id="{5B24A95A-96E3-4709-A703-446B63DF91AA}"/>
              </a:ext>
            </a:extLst>
          </p:cNvPr>
          <p:cNvSpPr txBox="1"/>
          <p:nvPr/>
        </p:nvSpPr>
        <p:spPr>
          <a:xfrm>
            <a:off x="3663489" y="10350157"/>
            <a:ext cx="509226" cy="144000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 anchor="ctr" anchorCtr="0">
            <a:noAutofit/>
          </a:bodyPr>
          <a:lstStyle/>
          <a:p>
            <a:pPr algn="ctr">
              <a:lnSpc>
                <a:spcPts val="900"/>
              </a:lnSpc>
            </a:pPr>
            <a:r>
              <a:rPr sz="900" spc="-15" dirty="0">
                <a:solidFill>
                  <a:srgbClr val="FF3399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受付時間</a:t>
            </a:r>
            <a:endParaRPr sz="900" dirty="0">
              <a:solidFill>
                <a:srgbClr val="FF3399"/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メイリオ"/>
            </a:endParaRPr>
          </a:p>
        </p:txBody>
      </p:sp>
      <p:sp>
        <p:nvSpPr>
          <p:cNvPr id="72" name="object 17">
            <a:extLst>
              <a:ext uri="{FF2B5EF4-FFF2-40B4-BE49-F238E27FC236}">
                <a16:creationId xmlns:a16="http://schemas.microsoft.com/office/drawing/2014/main" id="{0433E510-583D-9761-734A-7611A4E1A8CC}"/>
              </a:ext>
            </a:extLst>
          </p:cNvPr>
          <p:cNvSpPr txBox="1"/>
          <p:nvPr/>
        </p:nvSpPr>
        <p:spPr>
          <a:xfrm>
            <a:off x="5087329" y="10350157"/>
            <a:ext cx="424022" cy="143628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 anchor="ctr" anchorCtr="0">
            <a:noAutofit/>
          </a:bodyPr>
          <a:lstStyle/>
          <a:p>
            <a:pPr algn="ctr">
              <a:lnSpc>
                <a:spcPts val="900"/>
              </a:lnSpc>
            </a:pPr>
            <a:r>
              <a:rPr sz="900" spc="-20" dirty="0">
                <a:solidFill>
                  <a:srgbClr val="FF3399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休診日</a:t>
            </a:r>
            <a:endParaRPr sz="900" dirty="0">
              <a:solidFill>
                <a:srgbClr val="FF3399"/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メイリオ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5F96FD2E-856E-194E-2930-DB871C6BF697}"/>
              </a:ext>
            </a:extLst>
          </p:cNvPr>
          <p:cNvSpPr txBox="1"/>
          <p:nvPr/>
        </p:nvSpPr>
        <p:spPr>
          <a:xfrm>
            <a:off x="6084000" y="10342800"/>
            <a:ext cx="1182696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900" spc="-10" dirty="0">
                <a:solidFill>
                  <a:srgbClr val="FFFFFF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Arial" panose="020B0604020202020204" pitchFamily="34" charset="0"/>
              </a:rPr>
              <a:t>https://www.</a:t>
            </a:r>
            <a:r>
              <a:rPr lang="ja-JP" altLang="en-US" sz="900" spc="-10" dirty="0">
                <a:solidFill>
                  <a:srgbClr val="FFFFFF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Arial" panose="020B0604020202020204" pitchFamily="34" charset="0"/>
              </a:rPr>
              <a:t>○○○</a:t>
            </a:r>
            <a:r>
              <a:rPr lang="en-US" altLang="ja-JP" sz="900" spc="-10" dirty="0">
                <a:solidFill>
                  <a:srgbClr val="FFFFFF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Arial" panose="020B0604020202020204" pitchFamily="34" charset="0"/>
              </a:rPr>
              <a:t>.jp/</a:t>
            </a:r>
            <a:endParaRPr kumimoji="1" lang="ja-JP" altLang="en-US" sz="9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4205E6EA-932A-9534-BEEF-3C66851305D7}"/>
              </a:ext>
            </a:extLst>
          </p:cNvPr>
          <p:cNvSpPr txBox="1"/>
          <p:nvPr/>
        </p:nvSpPr>
        <p:spPr>
          <a:xfrm>
            <a:off x="350506" y="8346441"/>
            <a:ext cx="21977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  <a:ea typeface="游ゴシック Light" panose="020B0300000000000000" pitchFamily="50" charset="-128"/>
              </a:rPr>
              <a:t>パートタイム</a:t>
            </a: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B59099E2-0FDF-A475-6AE8-1BD70A8345DC}"/>
              </a:ext>
            </a:extLst>
          </p:cNvPr>
          <p:cNvSpPr txBox="1"/>
          <p:nvPr/>
        </p:nvSpPr>
        <p:spPr>
          <a:xfrm>
            <a:off x="2155259" y="5632954"/>
            <a:ext cx="32688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【</a:t>
            </a:r>
            <a:r>
              <a:rPr kumimoji="1"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月給</a:t>
            </a:r>
            <a:r>
              <a:rPr kumimoji="1"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】</a:t>
            </a:r>
            <a:r>
              <a:rPr kumimoji="1" lang="ja-JP" altLang="en-US" sz="2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○○万円～○○万円</a:t>
            </a:r>
            <a:endParaRPr kumimoji="1" lang="en-US" altLang="ja-JP" sz="20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2420DAFA-CD0B-3F8C-3C3D-F8652684434C}"/>
              </a:ext>
            </a:extLst>
          </p:cNvPr>
          <p:cNvSpPr txBox="1"/>
          <p:nvPr/>
        </p:nvSpPr>
        <p:spPr>
          <a:xfrm>
            <a:off x="2156400" y="7674410"/>
            <a:ext cx="29225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【</a:t>
            </a:r>
            <a:r>
              <a:rPr kumimoji="1"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時間給</a:t>
            </a:r>
            <a:r>
              <a:rPr kumimoji="1"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】</a:t>
            </a:r>
            <a:r>
              <a:rPr kumimoji="1" lang="ja-JP" altLang="en-US" sz="2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○○円～○○円</a:t>
            </a:r>
            <a:endParaRPr kumimoji="1" lang="en-US" altLang="ja-JP" sz="20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6B833F79-674F-1892-7FB1-2A3D634203CD}"/>
              </a:ext>
            </a:extLst>
          </p:cNvPr>
          <p:cNvSpPr txBox="1"/>
          <p:nvPr/>
        </p:nvSpPr>
        <p:spPr>
          <a:xfrm>
            <a:off x="2156400" y="8108040"/>
            <a:ext cx="521168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【</a:t>
            </a:r>
            <a:r>
              <a:rPr kumimoji="1"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仕事内容</a:t>
            </a:r>
            <a:r>
              <a:rPr kumimoji="1"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】</a:t>
            </a:r>
          </a:p>
          <a:p>
            <a:r>
              <a:rPr kumimoji="1"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任意のテキストを入れてください。任意のテキストを入れて</a:t>
            </a:r>
            <a:endParaRPr kumimoji="1" lang="en-US" altLang="ja-JP" sz="14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r>
              <a:rPr kumimoji="1"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ください。任意のテキストを入れてください。任意のテキスト</a:t>
            </a:r>
            <a:endParaRPr kumimoji="1" lang="en-US" altLang="ja-JP" sz="14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r>
              <a:rPr kumimoji="1"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を入れてください。</a:t>
            </a: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5F6C0C6C-C39A-5731-76D6-F5B66E606E1E}"/>
              </a:ext>
            </a:extLst>
          </p:cNvPr>
          <p:cNvSpPr txBox="1"/>
          <p:nvPr/>
        </p:nvSpPr>
        <p:spPr>
          <a:xfrm>
            <a:off x="2156400" y="9051240"/>
            <a:ext cx="3954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【</a:t>
            </a:r>
            <a:r>
              <a:rPr kumimoji="1"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終業時間</a:t>
            </a:r>
            <a:r>
              <a:rPr kumimoji="1"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】</a:t>
            </a:r>
            <a:r>
              <a:rPr kumimoji="1"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シフト制　</a:t>
            </a:r>
            <a:r>
              <a:rPr kumimoji="1"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【</a:t>
            </a:r>
            <a:r>
              <a:rPr kumimoji="1"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休日</a:t>
            </a:r>
            <a:r>
              <a:rPr kumimoji="1"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】</a:t>
            </a:r>
            <a:r>
              <a:rPr kumimoji="1"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定休日○曜日</a:t>
            </a:r>
            <a:endParaRPr kumimoji="1" lang="en-US" altLang="ja-JP" sz="14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80" name="四角形: 角を丸くする 79">
            <a:extLst>
              <a:ext uri="{FF2B5EF4-FFF2-40B4-BE49-F238E27FC236}">
                <a16:creationId xmlns:a16="http://schemas.microsoft.com/office/drawing/2014/main" id="{C9E55BF5-2574-9DC4-34C1-4EA8D375C7C3}"/>
              </a:ext>
            </a:extLst>
          </p:cNvPr>
          <p:cNvSpPr/>
          <p:nvPr/>
        </p:nvSpPr>
        <p:spPr>
          <a:xfrm>
            <a:off x="200795" y="7594105"/>
            <a:ext cx="7136925" cy="1927738"/>
          </a:xfrm>
          <a:prstGeom prst="roundRect">
            <a:avLst/>
          </a:prstGeom>
          <a:noFill/>
          <a:ln w="25400">
            <a:solidFill>
              <a:srgbClr val="15BEC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ea typeface="游ゴシック Light" panose="020B0300000000000000" pitchFamily="50" charset="-128"/>
            </a:endParaRPr>
          </a:p>
        </p:txBody>
      </p:sp>
      <p:sp>
        <p:nvSpPr>
          <p:cNvPr id="81" name="四角形: 角を丸くする 80">
            <a:extLst>
              <a:ext uri="{FF2B5EF4-FFF2-40B4-BE49-F238E27FC236}">
                <a16:creationId xmlns:a16="http://schemas.microsoft.com/office/drawing/2014/main" id="{1691A89E-ECEE-311C-F3C5-373F1E17240F}"/>
              </a:ext>
            </a:extLst>
          </p:cNvPr>
          <p:cNvSpPr/>
          <p:nvPr/>
        </p:nvSpPr>
        <p:spPr>
          <a:xfrm>
            <a:off x="295200" y="7696284"/>
            <a:ext cx="1828800" cy="1709226"/>
          </a:xfrm>
          <a:prstGeom prst="roundRect">
            <a:avLst/>
          </a:prstGeom>
          <a:solidFill>
            <a:srgbClr val="15BEC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20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パートタイム</a:t>
            </a:r>
          </a:p>
        </p:txBody>
      </p:sp>
    </p:spTree>
    <p:extLst>
      <p:ext uri="{BB962C8B-B14F-4D97-AF65-F5344CB8AC3E}">
        <p14:creationId xmlns:p14="http://schemas.microsoft.com/office/powerpoint/2010/main" val="1844355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425</TotalTime>
  <Words>156</Words>
  <PresentationFormat>ユーザー設定</PresentationFormat>
  <Paragraphs>31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HGSｺﾞｼｯｸE</vt:lpstr>
      <vt:lpstr>HGSｺﾞｼｯｸM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2023-10-16T04:15:45Z</dcterms:created>
  <dcterms:modified xsi:type="dcterms:W3CDTF">2024-02-19T09:00:23Z</dcterms:modified>
</cp:coreProperties>
</file>