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CDE"/>
    <a:srgbClr val="FD8DCD"/>
    <a:srgbClr val="FC3EAB"/>
    <a:srgbClr val="FDDDF2"/>
    <a:srgbClr val="ECB2E6"/>
    <a:srgbClr val="D0E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7" autoAdjust="0"/>
    <p:restoredTop sz="96336" autoAdjust="0"/>
  </p:normalViewPr>
  <p:slideViewPr>
    <p:cSldViewPr snapToGrid="0">
      <p:cViewPr>
        <p:scale>
          <a:sx n="125" d="100"/>
          <a:sy n="125" d="100"/>
        </p:scale>
        <p:origin x="112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4B769-6E11-47B5-9701-9F345BD00295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62C0D-6EB6-483D-A1FC-3ACEF27BC9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16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6306">
            <a:extLst>
              <a:ext uri="{FF2B5EF4-FFF2-40B4-BE49-F238E27FC236}">
                <a16:creationId xmlns:a16="http://schemas.microsoft.com/office/drawing/2014/main" id="{73CF1019-AC5D-F8EE-BC61-C4B8903343D9}"/>
              </a:ext>
            </a:extLst>
          </p:cNvPr>
          <p:cNvSpPr/>
          <p:nvPr/>
        </p:nvSpPr>
        <p:spPr>
          <a:xfrm>
            <a:off x="-3600" y="90998"/>
            <a:ext cx="7567200" cy="5345906"/>
          </a:xfrm>
          <a:custGeom>
            <a:avLst/>
            <a:gdLst>
              <a:gd name="connsiteX0" fmla="*/ 0 w 7571595"/>
              <a:gd name="connsiteY0" fmla="*/ 0 h 5078504"/>
              <a:gd name="connsiteX1" fmla="*/ 0 w 7571595"/>
              <a:gd name="connsiteY1" fmla="*/ 4966538 h 5078504"/>
              <a:gd name="connsiteX2" fmla="*/ 7571596 w 7571595"/>
              <a:gd name="connsiteY2" fmla="*/ 4866945 h 5078504"/>
              <a:gd name="connsiteX3" fmla="*/ 7571596 w 7571595"/>
              <a:gd name="connsiteY3" fmla="*/ 0 h 5078504"/>
              <a:gd name="connsiteX4" fmla="*/ 0 w 7571595"/>
              <a:gd name="connsiteY4" fmla="*/ 0 h 507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1595" h="5078504">
                <a:moveTo>
                  <a:pt x="0" y="0"/>
                </a:moveTo>
                <a:lnTo>
                  <a:pt x="0" y="4966538"/>
                </a:lnTo>
                <a:cubicBezTo>
                  <a:pt x="2522127" y="5400905"/>
                  <a:pt x="5049596" y="4398490"/>
                  <a:pt x="7571596" y="4866945"/>
                </a:cubicBezTo>
                <a:lnTo>
                  <a:pt x="757159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47843"/>
            </a:schemeClr>
          </a:solidFill>
          <a:ln w="127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" name="Graphic 6306">
            <a:extLst>
              <a:ext uri="{FF2B5EF4-FFF2-40B4-BE49-F238E27FC236}">
                <a16:creationId xmlns:a16="http://schemas.microsoft.com/office/drawing/2014/main" id="{C718C861-5334-407B-B770-75636653DFA7}"/>
              </a:ext>
            </a:extLst>
          </p:cNvPr>
          <p:cNvSpPr/>
          <p:nvPr/>
        </p:nvSpPr>
        <p:spPr>
          <a:xfrm>
            <a:off x="-3600" y="0"/>
            <a:ext cx="7567200" cy="5069969"/>
          </a:xfrm>
          <a:custGeom>
            <a:avLst/>
            <a:gdLst>
              <a:gd name="connsiteX0" fmla="*/ 0 w 7571595"/>
              <a:gd name="connsiteY0" fmla="*/ 0 h 5078504"/>
              <a:gd name="connsiteX1" fmla="*/ 0 w 7571595"/>
              <a:gd name="connsiteY1" fmla="*/ 4966538 h 5078504"/>
              <a:gd name="connsiteX2" fmla="*/ 7571596 w 7571595"/>
              <a:gd name="connsiteY2" fmla="*/ 4866945 h 5078504"/>
              <a:gd name="connsiteX3" fmla="*/ 7571596 w 7571595"/>
              <a:gd name="connsiteY3" fmla="*/ 0 h 5078504"/>
              <a:gd name="connsiteX4" fmla="*/ 0 w 7571595"/>
              <a:gd name="connsiteY4" fmla="*/ 0 h 507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1595" h="5078504">
                <a:moveTo>
                  <a:pt x="0" y="0"/>
                </a:moveTo>
                <a:lnTo>
                  <a:pt x="0" y="4966538"/>
                </a:lnTo>
                <a:cubicBezTo>
                  <a:pt x="2522127" y="5400905"/>
                  <a:pt x="5049596" y="4398490"/>
                  <a:pt x="7571596" y="4866945"/>
                </a:cubicBezTo>
                <a:lnTo>
                  <a:pt x="757159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27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933CE20F-5971-F6BD-2111-784CD6197052}"/>
              </a:ext>
            </a:extLst>
          </p:cNvPr>
          <p:cNvSpPr/>
          <p:nvPr/>
        </p:nvSpPr>
        <p:spPr>
          <a:xfrm>
            <a:off x="334306" y="5586509"/>
            <a:ext cx="6891063" cy="2399932"/>
          </a:xfrm>
          <a:custGeom>
            <a:avLst/>
            <a:gdLst/>
            <a:ahLst/>
            <a:cxnLst/>
            <a:rect l="l" t="t" r="r" b="b"/>
            <a:pathLst>
              <a:path w="6516370" h="2268220">
                <a:moveTo>
                  <a:pt x="6425984" y="0"/>
                </a:moveTo>
                <a:lnTo>
                  <a:pt x="89992" y="0"/>
                </a:lnTo>
                <a:lnTo>
                  <a:pt x="54992" y="7085"/>
                </a:lnTo>
                <a:lnTo>
                  <a:pt x="26384" y="26395"/>
                </a:lnTo>
                <a:lnTo>
                  <a:pt x="7081" y="55008"/>
                </a:lnTo>
                <a:lnTo>
                  <a:pt x="0" y="90004"/>
                </a:lnTo>
                <a:lnTo>
                  <a:pt x="0" y="2177999"/>
                </a:lnTo>
                <a:lnTo>
                  <a:pt x="7081" y="2212995"/>
                </a:lnTo>
                <a:lnTo>
                  <a:pt x="26384" y="2241608"/>
                </a:lnTo>
                <a:lnTo>
                  <a:pt x="54992" y="2260918"/>
                </a:lnTo>
                <a:lnTo>
                  <a:pt x="89992" y="2268004"/>
                </a:lnTo>
                <a:lnTo>
                  <a:pt x="6425984" y="2268004"/>
                </a:lnTo>
                <a:lnTo>
                  <a:pt x="6460985" y="2260918"/>
                </a:lnTo>
                <a:lnTo>
                  <a:pt x="6489598" y="2241608"/>
                </a:lnTo>
                <a:lnTo>
                  <a:pt x="6508905" y="2212995"/>
                </a:lnTo>
                <a:lnTo>
                  <a:pt x="6515988" y="2177999"/>
                </a:lnTo>
                <a:lnTo>
                  <a:pt x="6515988" y="90004"/>
                </a:lnTo>
                <a:lnTo>
                  <a:pt x="6508905" y="55008"/>
                </a:lnTo>
                <a:lnTo>
                  <a:pt x="6489598" y="26395"/>
                </a:lnTo>
                <a:lnTo>
                  <a:pt x="6460985" y="7085"/>
                </a:lnTo>
                <a:lnTo>
                  <a:pt x="6425984" y="0"/>
                </a:lnTo>
                <a:close/>
              </a:path>
            </a:pathLst>
          </a:custGeom>
          <a:solidFill>
            <a:srgbClr val="FAFCDE"/>
          </a:solidFill>
        </p:spPr>
        <p:txBody>
          <a:bodyPr wrap="square" lIns="0" tIns="0" rIns="0" bIns="0" rtlCol="0"/>
          <a:lstStyle/>
          <a:p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5" name="Graphic 17346">
            <a:extLst>
              <a:ext uri="{FF2B5EF4-FFF2-40B4-BE49-F238E27FC236}">
                <a16:creationId xmlns:a16="http://schemas.microsoft.com/office/drawing/2014/main" id="{02B4240F-951C-ED84-0145-74BBDE00D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-572312"/>
            <a:ext cx="7563600" cy="5601060"/>
          </a:xfrm>
          <a:prstGeom prst="rect">
            <a:avLst/>
          </a:prstGeom>
        </p:spPr>
      </p:pic>
      <p:sp>
        <p:nvSpPr>
          <p:cNvPr id="12" name="object 14">
            <a:extLst>
              <a:ext uri="{FF2B5EF4-FFF2-40B4-BE49-F238E27FC236}">
                <a16:creationId xmlns:a16="http://schemas.microsoft.com/office/drawing/2014/main" id="{B0A357B8-C6BD-445F-6267-5AC4CEEF4E87}"/>
              </a:ext>
            </a:extLst>
          </p:cNvPr>
          <p:cNvSpPr txBox="1"/>
          <p:nvPr/>
        </p:nvSpPr>
        <p:spPr>
          <a:xfrm>
            <a:off x="633597" y="6182788"/>
            <a:ext cx="2733121" cy="491792"/>
          </a:xfrm>
          <a:prstGeom prst="rect">
            <a:avLst/>
          </a:prstGeom>
        </p:spPr>
        <p:txBody>
          <a:bodyPr vert="horz" wrap="none" lIns="0" tIns="60316" rIns="0" bIns="0" rtlCol="0">
            <a:spAutoFit/>
          </a:bodyPr>
          <a:lstStyle/>
          <a:p>
            <a:pPr marL="12699" algn="dist">
              <a:spcBef>
                <a:spcPts val="475"/>
              </a:spcBef>
            </a:pPr>
            <a:r>
              <a:rPr lang="ja-JP" altLang="en-US" sz="2000" dirty="0">
                <a:solidFill>
                  <a:srgbClr val="231F20"/>
                </a:solidFill>
                <a:latin typeface="+mn-ea"/>
                <a:cs typeface="メイリオ"/>
              </a:rPr>
              <a:t>給与：</a:t>
            </a:r>
            <a:r>
              <a:rPr sz="2000" dirty="0">
                <a:solidFill>
                  <a:srgbClr val="231F20"/>
                </a:solidFill>
                <a:latin typeface="+mn-ea"/>
                <a:cs typeface="メイリオ"/>
              </a:rPr>
              <a:t>月給</a:t>
            </a:r>
            <a:r>
              <a:rPr sz="2800" dirty="0">
                <a:solidFill>
                  <a:srgbClr val="231F20"/>
                </a:solidFill>
                <a:latin typeface="+mn-ea"/>
                <a:cs typeface="メイリオ"/>
              </a:rPr>
              <a:t>18-25</a:t>
            </a:r>
            <a:r>
              <a:rPr sz="2000" spc="-25" dirty="0">
                <a:solidFill>
                  <a:srgbClr val="231F20"/>
                </a:solidFill>
                <a:latin typeface="+mn-ea"/>
                <a:cs typeface="メイリオ"/>
              </a:rPr>
              <a:t>万円</a:t>
            </a:r>
            <a:endParaRPr sz="2000" dirty="0">
              <a:latin typeface="+mn-ea"/>
              <a:cs typeface="メイリオ"/>
            </a:endParaRPr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EA3B8B47-D425-1B80-67B3-2AC89B4536CB}"/>
              </a:ext>
            </a:extLst>
          </p:cNvPr>
          <p:cNvSpPr txBox="1"/>
          <p:nvPr/>
        </p:nvSpPr>
        <p:spPr>
          <a:xfrm>
            <a:off x="633597" y="6685963"/>
            <a:ext cx="1883208" cy="443061"/>
          </a:xfrm>
          <a:prstGeom prst="rect">
            <a:avLst/>
          </a:prstGeom>
        </p:spPr>
        <p:txBody>
          <a:bodyPr vert="horz" wrap="none" lIns="0" tIns="60316" rIns="0" bIns="0" rtlCol="0">
            <a:spAutoFit/>
          </a:bodyPr>
          <a:lstStyle/>
          <a:p>
            <a:pPr marL="12699">
              <a:spcBef>
                <a:spcPts val="190"/>
              </a:spcBef>
            </a:pPr>
            <a:r>
              <a:rPr sz="1200" spc="-5" dirty="0">
                <a:solidFill>
                  <a:srgbClr val="231F20"/>
                </a:solidFill>
                <a:latin typeface="+mn-ea"/>
                <a:cs typeface="メイリオ"/>
              </a:rPr>
              <a:t>※ 努力次第で随時昇給</a:t>
            </a:r>
            <a:endParaRPr sz="1200" dirty="0">
              <a:latin typeface="+mn-ea"/>
              <a:cs typeface="メイリオ"/>
            </a:endParaRPr>
          </a:p>
          <a:p>
            <a:pPr marL="12699">
              <a:spcBef>
                <a:spcPts val="80"/>
              </a:spcBef>
            </a:pPr>
            <a:r>
              <a:rPr sz="1200" spc="-5" dirty="0">
                <a:solidFill>
                  <a:srgbClr val="231F20"/>
                </a:solidFill>
                <a:latin typeface="+mn-ea"/>
                <a:cs typeface="メイリオ"/>
              </a:rPr>
              <a:t>※ 経験・能力により異なる</a:t>
            </a:r>
            <a:endParaRPr sz="1200" dirty="0">
              <a:latin typeface="+mn-ea"/>
              <a:cs typeface="メイリオ"/>
            </a:endParaRPr>
          </a:p>
        </p:txBody>
      </p:sp>
      <p:sp>
        <p:nvSpPr>
          <p:cNvPr id="18" name="object 40">
            <a:extLst>
              <a:ext uri="{FF2B5EF4-FFF2-40B4-BE49-F238E27FC236}">
                <a16:creationId xmlns:a16="http://schemas.microsoft.com/office/drawing/2014/main" id="{B2EEEEAE-17E2-04B7-7DE4-640EBE06678B}"/>
              </a:ext>
            </a:extLst>
          </p:cNvPr>
          <p:cNvSpPr txBox="1"/>
          <p:nvPr/>
        </p:nvSpPr>
        <p:spPr>
          <a:xfrm>
            <a:off x="340774" y="8233273"/>
            <a:ext cx="3892091" cy="461663"/>
          </a:xfrm>
          <a:prstGeom prst="rect">
            <a:avLst/>
          </a:prstGeom>
        </p:spPr>
        <p:txBody>
          <a:bodyPr vert="horz" wrap="none" lIns="0" tIns="15238" rIns="0" bIns="0" rtlCol="0">
            <a:spAutoFit/>
          </a:bodyPr>
          <a:lstStyle/>
          <a:p>
            <a:pPr marL="12699">
              <a:spcBef>
                <a:spcPts val="120"/>
              </a:spcBef>
            </a:pPr>
            <a:r>
              <a:rPr sz="2900" spc="-150" dirty="0">
                <a:latin typeface="+mn-ea"/>
                <a:cs typeface="メイリオ"/>
              </a:rPr>
              <a:t>〇〇〇子どもクリニック</a:t>
            </a:r>
          </a:p>
        </p:txBody>
      </p:sp>
      <p:sp>
        <p:nvSpPr>
          <p:cNvPr id="19" name="object 41">
            <a:extLst>
              <a:ext uri="{FF2B5EF4-FFF2-40B4-BE49-F238E27FC236}">
                <a16:creationId xmlns:a16="http://schemas.microsoft.com/office/drawing/2014/main" id="{A30F1C72-67C3-ADFB-3F31-ED54286F3B8A}"/>
              </a:ext>
            </a:extLst>
          </p:cNvPr>
          <p:cNvSpPr txBox="1"/>
          <p:nvPr/>
        </p:nvSpPr>
        <p:spPr>
          <a:xfrm>
            <a:off x="402759" y="8817654"/>
            <a:ext cx="2701702" cy="737375"/>
          </a:xfrm>
          <a:prstGeom prst="rect">
            <a:avLst/>
          </a:prstGeom>
        </p:spPr>
        <p:txBody>
          <a:bodyPr vert="horz" wrap="none" lIns="0" tIns="39364" rIns="0" bIns="0" rtlCol="0">
            <a:spAutoFit/>
          </a:bodyPr>
          <a:lstStyle/>
          <a:p>
            <a:pPr marL="12699">
              <a:spcBef>
                <a:spcPts val="310"/>
              </a:spcBef>
            </a:pPr>
            <a:r>
              <a:rPr sz="1400" dirty="0">
                <a:latin typeface="+mn-ea"/>
                <a:cs typeface="メイリオ"/>
              </a:rPr>
              <a:t>〒000-</a:t>
            </a:r>
            <a:r>
              <a:rPr sz="1400" spc="-20" dirty="0">
                <a:latin typeface="+mn-ea"/>
                <a:cs typeface="メイリオ"/>
              </a:rPr>
              <a:t>0000</a:t>
            </a:r>
            <a:endParaRPr sz="1400" dirty="0">
              <a:latin typeface="+mn-ea"/>
              <a:cs typeface="メイリオ"/>
            </a:endParaRPr>
          </a:p>
          <a:p>
            <a:pPr marL="12699">
              <a:spcBef>
                <a:spcPts val="215"/>
              </a:spcBef>
            </a:pPr>
            <a:r>
              <a:rPr sz="1400" dirty="0">
                <a:latin typeface="+mn-ea"/>
                <a:cs typeface="メイリオ"/>
              </a:rPr>
              <a:t>〇〇県〇〇〇〇市〇〇〇123-456</a:t>
            </a:r>
            <a:r>
              <a:rPr sz="1400" spc="55" dirty="0">
                <a:latin typeface="+mn-ea"/>
                <a:cs typeface="メイリオ"/>
              </a:rPr>
              <a:t> </a:t>
            </a:r>
            <a:endParaRPr lang="en-US" sz="1400" spc="55" dirty="0">
              <a:latin typeface="+mn-ea"/>
              <a:cs typeface="メイリオ"/>
            </a:endParaRPr>
          </a:p>
          <a:p>
            <a:pPr marL="12699">
              <a:spcBef>
                <a:spcPts val="215"/>
              </a:spcBef>
            </a:pPr>
            <a:r>
              <a:rPr sz="1400" spc="55" dirty="0" err="1">
                <a:latin typeface="+mn-ea"/>
                <a:cs typeface="メイリオ"/>
              </a:rPr>
              <a:t>〇〇〇〇ビル</a:t>
            </a:r>
            <a:r>
              <a:rPr sz="1400" spc="55" dirty="0">
                <a:latin typeface="+mn-ea"/>
                <a:cs typeface="メイリオ"/>
              </a:rPr>
              <a:t> </a:t>
            </a:r>
            <a:r>
              <a:rPr sz="1400" dirty="0">
                <a:latin typeface="+mn-ea"/>
                <a:cs typeface="メイリオ"/>
              </a:rPr>
              <a:t>00</a:t>
            </a:r>
            <a:r>
              <a:rPr sz="1400" spc="-50" dirty="0">
                <a:latin typeface="+mn-ea"/>
                <a:cs typeface="メイリオ"/>
              </a:rPr>
              <a:t>階</a:t>
            </a:r>
            <a:endParaRPr sz="1400" dirty="0">
              <a:latin typeface="+mn-ea"/>
              <a:cs typeface="メイリオ"/>
            </a:endParaRPr>
          </a:p>
        </p:txBody>
      </p:sp>
      <p:sp>
        <p:nvSpPr>
          <p:cNvPr id="20" name="object 41">
            <a:extLst>
              <a:ext uri="{FF2B5EF4-FFF2-40B4-BE49-F238E27FC236}">
                <a16:creationId xmlns:a16="http://schemas.microsoft.com/office/drawing/2014/main" id="{0EA56D8A-EF51-22B5-3C67-ACB9CA636B97}"/>
              </a:ext>
            </a:extLst>
          </p:cNvPr>
          <p:cNvSpPr txBox="1"/>
          <p:nvPr/>
        </p:nvSpPr>
        <p:spPr>
          <a:xfrm>
            <a:off x="390381" y="9675354"/>
            <a:ext cx="2001189" cy="324442"/>
          </a:xfrm>
          <a:prstGeom prst="rect">
            <a:avLst/>
          </a:prstGeom>
        </p:spPr>
        <p:txBody>
          <a:bodyPr vert="horz" wrap="none" lIns="0" tIns="39364" rIns="0" bIns="0" rtlCol="0">
            <a:spAutoFit/>
          </a:bodyPr>
          <a:lstStyle/>
          <a:p>
            <a:pPr marL="12699">
              <a:spcBef>
                <a:spcPts val="535"/>
              </a:spcBef>
            </a:pPr>
            <a:r>
              <a:rPr sz="185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TEL</a:t>
            </a:r>
            <a:r>
              <a:rPr sz="1850" spc="35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</a:t>
            </a:r>
            <a:r>
              <a:rPr sz="1850" spc="-25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000-000-</a:t>
            </a:r>
            <a:r>
              <a:rPr sz="185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0000</a:t>
            </a:r>
            <a:endParaRPr sz="185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3D66BDB5-8EE3-F0A2-57A7-C137DDC7DA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33391" y="7798162"/>
            <a:ext cx="2399934" cy="2877807"/>
          </a:xfrm>
          <a:prstGeom prst="rect">
            <a:avLst/>
          </a:prstGeom>
        </p:spPr>
      </p:pic>
      <p:sp>
        <p:nvSpPr>
          <p:cNvPr id="27" name="object 41">
            <a:extLst>
              <a:ext uri="{FF2B5EF4-FFF2-40B4-BE49-F238E27FC236}">
                <a16:creationId xmlns:a16="http://schemas.microsoft.com/office/drawing/2014/main" id="{667F985F-2F7C-98E7-728E-D93A7E646FDA}"/>
              </a:ext>
            </a:extLst>
          </p:cNvPr>
          <p:cNvSpPr txBox="1"/>
          <p:nvPr/>
        </p:nvSpPr>
        <p:spPr>
          <a:xfrm>
            <a:off x="390381" y="10055277"/>
            <a:ext cx="1269578" cy="255192"/>
          </a:xfrm>
          <a:prstGeom prst="rect">
            <a:avLst/>
          </a:prstGeom>
        </p:spPr>
        <p:txBody>
          <a:bodyPr vert="horz" wrap="none" lIns="0" tIns="39364" rIns="0" bIns="0" rtlCol="0">
            <a:spAutoFit/>
          </a:bodyPr>
          <a:lstStyle/>
          <a:p>
            <a:pPr marL="12699">
              <a:spcBef>
                <a:spcPts val="310"/>
              </a:spcBef>
            </a:pPr>
            <a:r>
              <a:rPr lang="ja-JP" altLang="en-US" sz="1400" dirty="0">
                <a:latin typeface="+mn-ea"/>
                <a:cs typeface="メイリオ"/>
              </a:rPr>
              <a:t>採用担当：〇〇</a:t>
            </a:r>
            <a:endParaRPr sz="1400" dirty="0">
              <a:latin typeface="+mn-ea"/>
              <a:cs typeface="メイリオ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2164A8E-E0C8-387B-51F5-575B257307CD}"/>
              </a:ext>
            </a:extLst>
          </p:cNvPr>
          <p:cNvSpPr txBox="1"/>
          <p:nvPr/>
        </p:nvSpPr>
        <p:spPr>
          <a:xfrm>
            <a:off x="533062" y="5704069"/>
            <a:ext cx="3102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70C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ブランク有でも</a:t>
            </a:r>
            <a:r>
              <a:rPr kumimoji="1" lang="en-US" altLang="ja-JP" sz="2400" dirty="0">
                <a:solidFill>
                  <a:srgbClr val="0070C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OK</a:t>
            </a:r>
            <a:r>
              <a:rPr kumimoji="1" lang="ja-JP" altLang="en-US" sz="2400" dirty="0">
                <a:solidFill>
                  <a:srgbClr val="0070C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7CBA134-8D1B-F6BF-C77A-403F5B26685A}"/>
              </a:ext>
            </a:extLst>
          </p:cNvPr>
          <p:cNvSpPr txBox="1"/>
          <p:nvPr/>
        </p:nvSpPr>
        <p:spPr>
          <a:xfrm>
            <a:off x="552589" y="7193970"/>
            <a:ext cx="278634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00" dirty="0">
                <a:latin typeface="+mn-ea"/>
              </a:rPr>
              <a:t>仕事：外来看護業務</a:t>
            </a:r>
            <a:endParaRPr kumimoji="1" lang="en-US" altLang="ja-JP" sz="1900" dirty="0">
              <a:latin typeface="+mn-ea"/>
            </a:endParaRPr>
          </a:p>
          <a:p>
            <a:r>
              <a:rPr kumimoji="1" lang="en-US" altLang="ja-JP" sz="1900" dirty="0">
                <a:latin typeface="+mn-ea"/>
              </a:rPr>
              <a:t>             </a:t>
            </a:r>
            <a:r>
              <a:rPr kumimoji="1" lang="ja-JP" altLang="en-US" sz="1900" dirty="0">
                <a:latin typeface="+mn-ea"/>
              </a:rPr>
              <a:t>受付・事務業務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33E3794-C6E0-6AAE-1AE7-3230202B0712}"/>
              </a:ext>
            </a:extLst>
          </p:cNvPr>
          <p:cNvSpPr txBox="1"/>
          <p:nvPr/>
        </p:nvSpPr>
        <p:spPr>
          <a:xfrm>
            <a:off x="3590309" y="5824943"/>
            <a:ext cx="3236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u="sng" dirty="0">
                <a:latin typeface="+mn-ea"/>
              </a:rPr>
              <a:t>しっかりと学べる研修制度があります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795E388-0DE9-F90C-5AA1-A70A6F0CD217}"/>
              </a:ext>
            </a:extLst>
          </p:cNvPr>
          <p:cNvSpPr/>
          <p:nvPr/>
        </p:nvSpPr>
        <p:spPr>
          <a:xfrm rot="739157">
            <a:off x="379364" y="3175983"/>
            <a:ext cx="2913799" cy="18460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画像を追加する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6DF8417-E5D0-2B4B-ABE0-D24D6229DFA4}"/>
              </a:ext>
            </a:extLst>
          </p:cNvPr>
          <p:cNvSpPr txBox="1"/>
          <p:nvPr/>
        </p:nvSpPr>
        <p:spPr>
          <a:xfrm>
            <a:off x="3591041" y="6158601"/>
            <a:ext cx="3679212" cy="1600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57" indent="-168893">
              <a:lnSpc>
                <a:spcPts val="1900"/>
              </a:lnSpc>
              <a:spcBef>
                <a:spcPts val="745"/>
              </a:spcBef>
              <a:buClr>
                <a:schemeClr val="tx1"/>
              </a:buClr>
              <a:buChar char="●"/>
              <a:tabLst>
                <a:tab pos="181592" algn="l"/>
              </a:tabLst>
            </a:pPr>
            <a:r>
              <a:rPr lang="ja-JP" altLang="en-US" sz="1200" dirty="0">
                <a:latin typeface="+mn-ea"/>
                <a:cs typeface="メイリオ"/>
              </a:rPr>
              <a:t>資格</a:t>
            </a:r>
            <a:r>
              <a:rPr lang="en-US" altLang="ja-JP" sz="1200" dirty="0">
                <a:latin typeface="+mn-ea"/>
                <a:cs typeface="メイリオ"/>
              </a:rPr>
              <a:t>:</a:t>
            </a:r>
            <a:r>
              <a:rPr lang="ja-JP" altLang="en-US" sz="1200" dirty="0">
                <a:latin typeface="+mn-ea"/>
                <a:cs typeface="メイリオ"/>
              </a:rPr>
              <a:t> 有資格者（２年以上実務経験あり）</a:t>
            </a:r>
          </a:p>
          <a:p>
            <a:pPr marL="180957" indent="-168893">
              <a:lnSpc>
                <a:spcPts val="1900"/>
              </a:lnSpc>
              <a:spcBef>
                <a:spcPts val="640"/>
              </a:spcBef>
              <a:buClr>
                <a:schemeClr val="tx1"/>
              </a:buClr>
              <a:buChar char="●"/>
              <a:tabLst>
                <a:tab pos="181592" algn="l"/>
              </a:tabLst>
            </a:pPr>
            <a:r>
              <a:rPr lang="ja-JP" altLang="en-US" sz="1200" dirty="0">
                <a:latin typeface="+mn-ea"/>
                <a:cs typeface="メイリオ"/>
              </a:rPr>
              <a:t>時間</a:t>
            </a:r>
            <a:r>
              <a:rPr lang="en-US" altLang="ja-JP" sz="1200" dirty="0">
                <a:latin typeface="+mn-ea"/>
                <a:cs typeface="メイリオ"/>
              </a:rPr>
              <a:t>:</a:t>
            </a:r>
            <a:r>
              <a:rPr lang="ja-JP" altLang="en-US" sz="1200" dirty="0">
                <a:latin typeface="+mn-ea"/>
                <a:cs typeface="メイリオ"/>
              </a:rPr>
              <a:t> </a:t>
            </a:r>
            <a:r>
              <a:rPr lang="en-US" altLang="ja-JP" sz="1200" dirty="0">
                <a:latin typeface="+mn-ea"/>
                <a:cs typeface="メイリオ"/>
              </a:rPr>
              <a:t>0:00</a:t>
            </a:r>
            <a:r>
              <a:rPr lang="ja-JP" altLang="en-US" sz="1200" dirty="0">
                <a:latin typeface="+mn-ea"/>
                <a:cs typeface="メイリオ"/>
              </a:rPr>
              <a:t>～</a:t>
            </a:r>
            <a:r>
              <a:rPr lang="en-US" altLang="ja-JP" sz="1200" dirty="0">
                <a:latin typeface="+mn-ea"/>
                <a:cs typeface="メイリオ"/>
              </a:rPr>
              <a:t>00:00</a:t>
            </a:r>
            <a:r>
              <a:rPr lang="ja-JP" altLang="en-US" sz="1200" dirty="0">
                <a:latin typeface="+mn-ea"/>
                <a:cs typeface="メイリオ"/>
              </a:rPr>
              <a:t>（シフト制）</a:t>
            </a:r>
          </a:p>
          <a:p>
            <a:pPr marL="180957" indent="-168893">
              <a:lnSpc>
                <a:spcPts val="1900"/>
              </a:lnSpc>
              <a:spcBef>
                <a:spcPts val="640"/>
              </a:spcBef>
              <a:buClr>
                <a:schemeClr val="tx1"/>
              </a:buClr>
              <a:buChar char="●"/>
              <a:tabLst>
                <a:tab pos="181592" algn="l"/>
              </a:tabLst>
            </a:pPr>
            <a:r>
              <a:rPr lang="ja-JP" altLang="en-US" sz="1200" dirty="0">
                <a:latin typeface="+mn-ea"/>
                <a:cs typeface="メイリオ"/>
              </a:rPr>
              <a:t>休日</a:t>
            </a:r>
            <a:r>
              <a:rPr lang="en-US" altLang="ja-JP" sz="1200" dirty="0">
                <a:latin typeface="+mn-ea"/>
                <a:cs typeface="メイリオ"/>
              </a:rPr>
              <a:t>:</a:t>
            </a:r>
            <a:r>
              <a:rPr lang="ja-JP" altLang="en-US" sz="1200" dirty="0">
                <a:latin typeface="+mn-ea"/>
                <a:cs typeface="メイリオ"/>
              </a:rPr>
              <a:t> ○曜定休、ほか月○回</a:t>
            </a:r>
          </a:p>
          <a:p>
            <a:pPr marL="180957" indent="-168893">
              <a:lnSpc>
                <a:spcPts val="1900"/>
              </a:lnSpc>
              <a:spcBef>
                <a:spcPts val="645"/>
              </a:spcBef>
              <a:buClr>
                <a:schemeClr val="tx1"/>
              </a:buClr>
              <a:buChar char="●"/>
              <a:tabLst>
                <a:tab pos="181592" algn="l"/>
              </a:tabLst>
            </a:pPr>
            <a:r>
              <a:rPr lang="ja-JP" altLang="en-US" sz="1200" dirty="0">
                <a:latin typeface="+mn-ea"/>
                <a:cs typeface="メイリオ"/>
              </a:rPr>
              <a:t>待遇</a:t>
            </a:r>
            <a:r>
              <a:rPr lang="en-US" altLang="ja-JP" sz="1200" dirty="0">
                <a:latin typeface="+mn-ea"/>
                <a:cs typeface="メイリオ"/>
              </a:rPr>
              <a:t>:</a:t>
            </a:r>
            <a:r>
              <a:rPr lang="ja-JP" altLang="en-US" sz="1200" dirty="0">
                <a:latin typeface="+mn-ea"/>
                <a:cs typeface="メイリオ"/>
              </a:rPr>
              <a:t> 昇給あり（年○回）</a:t>
            </a:r>
            <a:r>
              <a:rPr lang="en-US" altLang="ja-JP" sz="1200" dirty="0">
                <a:latin typeface="+mn-ea"/>
                <a:cs typeface="メイリオ"/>
              </a:rPr>
              <a:t>/</a:t>
            </a:r>
            <a:r>
              <a:rPr lang="ja-JP" altLang="en-US" sz="1200" dirty="0">
                <a:latin typeface="+mn-ea"/>
                <a:cs typeface="メイリオ"/>
              </a:rPr>
              <a:t>交通費支給</a:t>
            </a:r>
            <a:r>
              <a:rPr lang="en-US" altLang="ja-JP" sz="1200" dirty="0">
                <a:latin typeface="+mn-ea"/>
                <a:cs typeface="メイリオ"/>
              </a:rPr>
              <a:t>/</a:t>
            </a:r>
            <a:r>
              <a:rPr lang="ja-JP" altLang="en-US" sz="1200" dirty="0">
                <a:latin typeface="+mn-ea"/>
                <a:cs typeface="メイリオ"/>
              </a:rPr>
              <a:t>制服貸与</a:t>
            </a:r>
          </a:p>
          <a:p>
            <a:pPr marL="180957" indent="-168893">
              <a:lnSpc>
                <a:spcPts val="1900"/>
              </a:lnSpc>
              <a:spcBef>
                <a:spcPts val="640"/>
              </a:spcBef>
              <a:buClr>
                <a:schemeClr val="tx1"/>
              </a:buClr>
              <a:buChar char="●"/>
              <a:tabLst>
                <a:tab pos="181592" algn="l"/>
              </a:tabLst>
            </a:pPr>
            <a:r>
              <a:rPr lang="ja-JP" altLang="en-US" sz="1200" dirty="0">
                <a:latin typeface="+mn-ea"/>
                <a:cs typeface="メイリオ"/>
              </a:rPr>
              <a:t>応募</a:t>
            </a:r>
            <a:r>
              <a:rPr lang="en-US" altLang="ja-JP" sz="1200" dirty="0">
                <a:latin typeface="+mn-ea"/>
                <a:cs typeface="メイリオ"/>
              </a:rPr>
              <a:t>:</a:t>
            </a:r>
            <a:r>
              <a:rPr lang="ja-JP" altLang="en-US" sz="1200" dirty="0">
                <a:latin typeface="+mn-ea"/>
                <a:cs typeface="メイリオ"/>
              </a:rPr>
              <a:t> まずはお気軽にお電話ください。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1BB910F-7851-4E75-02DD-3B5B5A2199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575">
            <a:off x="353024" y="3156914"/>
            <a:ext cx="2938768" cy="1960709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4483E8A-BDD3-3AE3-CCC2-01C841E231AD}"/>
              </a:ext>
            </a:extLst>
          </p:cNvPr>
          <p:cNvSpPr txBox="1"/>
          <p:nvPr/>
        </p:nvSpPr>
        <p:spPr>
          <a:xfrm>
            <a:off x="948483" y="226355"/>
            <a:ext cx="56284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新規オープンに伴い</a:t>
            </a:r>
            <a:endParaRPr kumimoji="1" lang="en-US" altLang="ja-JP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看護師・准看護師</a:t>
            </a:r>
            <a:endParaRPr kumimoji="1" lang="en-US" altLang="ja-JP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>
              <a:lnSpc>
                <a:spcPts val="8300"/>
              </a:lnSpc>
            </a:pPr>
            <a:r>
              <a:rPr kumimoji="1" lang="en-US" altLang="ja-JP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STAFF</a:t>
            </a:r>
            <a:r>
              <a:rPr kumimoji="1" lang="ja-JP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募集！！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C2752BB-5DCA-9EF9-69A1-D8D4CD28B4BE}"/>
              </a:ext>
            </a:extLst>
          </p:cNvPr>
          <p:cNvSpPr/>
          <p:nvPr/>
        </p:nvSpPr>
        <p:spPr>
          <a:xfrm rot="21006019">
            <a:off x="3456911" y="2568939"/>
            <a:ext cx="3821080" cy="2608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画像を追加する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04CBBA3E-FF77-B13F-7248-2616AA7E2D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6886">
            <a:off x="3543328" y="2622394"/>
            <a:ext cx="3648248" cy="2434065"/>
          </a:xfrm>
          <a:prstGeom prst="rect">
            <a:avLst/>
          </a:prstGeom>
        </p:spPr>
      </p:pic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628CCB0-3129-05EC-11A0-001CAD6183D3}"/>
              </a:ext>
            </a:extLst>
          </p:cNvPr>
          <p:cNvSpPr/>
          <p:nvPr/>
        </p:nvSpPr>
        <p:spPr>
          <a:xfrm>
            <a:off x="180000" y="180000"/>
            <a:ext cx="7200000" cy="103320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101</TotalTime>
  <Words>118</Words>
  <PresentationFormat>ユーザー設定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HGSｺﾞｼｯｸE</vt:lpstr>
      <vt:lpstr>游ゴシック</vt:lpstr>
      <vt:lpstr>游ゴシック Medium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2023-11-28T06:33:40Z</dcterms:modified>
</cp:coreProperties>
</file>