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CC"/>
    <a:srgbClr val="E6E7E8"/>
    <a:srgbClr val="EBF5F4"/>
    <a:srgbClr val="12F6DB"/>
    <a:srgbClr val="EC243C"/>
    <a:srgbClr val="EAF50B"/>
    <a:srgbClr val="DAD0C2"/>
    <a:srgbClr val="CDBBA7"/>
    <a:srgbClr val="C6A6B1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5244" autoAdjust="0"/>
  </p:normalViewPr>
  <p:slideViewPr>
    <p:cSldViewPr snapToGrid="0">
      <p:cViewPr varScale="1">
        <p:scale>
          <a:sx n="67" d="100"/>
          <a:sy n="67" d="100"/>
        </p:scale>
        <p:origin x="23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CFC3A0B7-5D9E-4846-8A0D-5A30238B9FEA}" type="datetimeFigureOut">
              <a:rPr kumimoji="1" lang="ja-JP" altLang="en-US" smtClean="0"/>
              <a:pPr/>
              <a:t>2023/10/30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EF55909A-0840-4825-A320-D8CF288C00C7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9241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5909A-0840-4825-A320-D8CF288C00C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19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2680FE81-41B6-026E-5F77-CEF685B79B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14463" y="2200275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図プレースホルダー 7">
            <a:extLst>
              <a:ext uri="{FF2B5EF4-FFF2-40B4-BE49-F238E27FC236}">
                <a16:creationId xmlns:a16="http://schemas.microsoft.com/office/drawing/2014/main" id="{9D21288C-046C-0D4E-C411-634B7087E5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20655" y="5474374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図プレースホルダー 9">
            <a:extLst>
              <a:ext uri="{FF2B5EF4-FFF2-40B4-BE49-F238E27FC236}">
                <a16:creationId xmlns:a16="http://schemas.microsoft.com/office/drawing/2014/main" id="{B66246C5-7E24-16BD-F88C-1B9A77C179D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955940" y="656311"/>
            <a:ext cx="2414587" cy="241458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1" name="図プレースホルダー 9">
            <a:extLst>
              <a:ext uri="{FF2B5EF4-FFF2-40B4-BE49-F238E27FC236}">
                <a16:creationId xmlns:a16="http://schemas.microsoft.com/office/drawing/2014/main" id="{841F32C6-7D5B-174A-9E8F-FF38C470064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25360" y="470728"/>
            <a:ext cx="2414587" cy="241458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2" name="図プレースホルダー 9">
            <a:extLst>
              <a:ext uri="{FF2B5EF4-FFF2-40B4-BE49-F238E27FC236}">
                <a16:creationId xmlns:a16="http://schemas.microsoft.com/office/drawing/2014/main" id="{F82520CE-ADE3-6178-170B-969A0C5F33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421981" y="3610962"/>
            <a:ext cx="2414587" cy="241458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  <a:ea typeface="メイリオ" panose="020B0604030504040204" pitchFamily="50" charset="-128"/>
              </a:defRPr>
            </a:lvl1pPr>
          </a:lstStyle>
          <a:p>
            <a:fld id="{42CB372E-C1E2-4529-A475-C1A804ED92CB}" type="datetimeFigureOut">
              <a:rPr kumimoji="1" lang="ja-JP" altLang="en-US" smtClean="0"/>
              <a:pPr/>
              <a:t>2023/10/30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  <a:ea typeface="メイリオ" panose="020B0604030504040204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  <a:ea typeface="メイリオ" panose="020B0604030504040204" pitchFamily="50" charset="-128"/>
              </a:defRPr>
            </a:lvl1pPr>
          </a:lstStyle>
          <a:p>
            <a:fld id="{56DD6703-5B56-4899-AA9A-C6AAFDD43AF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メイリオ" panose="020B0604030504040204" pitchFamily="50" charset="-128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メイリオ" panose="020B0604030504040204" pitchFamily="50" charset="-128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メイリオ" panose="020B0604030504040204" pitchFamily="50" charset="-128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メイリオ" panose="020B0604030504040204" pitchFamily="50" charset="-128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メイリオ" panose="020B0604030504040204" pitchFamily="50" charset="-128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image" Target="../media/image1.png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ローチャート: 書類 1">
            <a:extLst>
              <a:ext uri="{FF2B5EF4-FFF2-40B4-BE49-F238E27FC236}">
                <a16:creationId xmlns:a16="http://schemas.microsoft.com/office/drawing/2014/main" id="{ED56DDEC-571F-0C68-36F6-7943FE130BAF}"/>
              </a:ext>
            </a:extLst>
          </p:cNvPr>
          <p:cNvSpPr/>
          <p:nvPr/>
        </p:nvSpPr>
        <p:spPr>
          <a:xfrm>
            <a:off x="-3" y="0"/>
            <a:ext cx="7559673" cy="5951095"/>
          </a:xfrm>
          <a:prstGeom prst="flowChartDocument">
            <a:avLst/>
          </a:prstGeom>
          <a:solidFill>
            <a:srgbClr val="33CC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ea typeface="メイリオ" panose="020B0604030504040204" pitchFamily="50" charset="-128"/>
            </a:endParaRPr>
          </a:p>
        </p:txBody>
      </p:sp>
      <p:sp>
        <p:nvSpPr>
          <p:cNvPr id="3" name="フローチャート: 書類 2">
            <a:extLst>
              <a:ext uri="{FF2B5EF4-FFF2-40B4-BE49-F238E27FC236}">
                <a16:creationId xmlns:a16="http://schemas.microsoft.com/office/drawing/2014/main" id="{9E4CE0AD-26EC-3F36-0898-68A43F469394}"/>
              </a:ext>
            </a:extLst>
          </p:cNvPr>
          <p:cNvSpPr/>
          <p:nvPr/>
        </p:nvSpPr>
        <p:spPr>
          <a:xfrm rot="10800000">
            <a:off x="-2" y="4227226"/>
            <a:ext cx="7559675" cy="6464586"/>
          </a:xfrm>
          <a:prstGeom prst="flowChartDocumen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ea typeface="メイリオ" panose="020B0604030504040204" pitchFamily="50" charset="-128"/>
            </a:endParaRPr>
          </a:p>
        </p:txBody>
      </p: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17753369-8204-E006-6674-4FD31D86A4CA}"/>
              </a:ext>
            </a:extLst>
          </p:cNvPr>
          <p:cNvGrpSpPr/>
          <p:nvPr/>
        </p:nvGrpSpPr>
        <p:grpSpPr>
          <a:xfrm>
            <a:off x="316799" y="8510400"/>
            <a:ext cx="6926400" cy="371841"/>
            <a:chOff x="316799" y="8510400"/>
            <a:chExt cx="6926400" cy="371841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75FF76C1-A5AF-AFF3-E580-4227BB176C0E}"/>
                </a:ext>
              </a:extLst>
            </p:cNvPr>
            <p:cNvSpPr/>
            <p:nvPr/>
          </p:nvSpPr>
          <p:spPr>
            <a:xfrm>
              <a:off x="316799" y="8510570"/>
              <a:ext cx="6926400" cy="371671"/>
            </a:xfrm>
            <a:prstGeom prst="roundRect">
              <a:avLst/>
            </a:prstGeom>
            <a:solidFill>
              <a:srgbClr val="33CCC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A7357E81-7D39-5074-3C48-F19E7CA1FB82}"/>
                </a:ext>
              </a:extLst>
            </p:cNvPr>
            <p:cNvSpPr txBox="1"/>
            <p:nvPr/>
          </p:nvSpPr>
          <p:spPr>
            <a:xfrm>
              <a:off x="388800" y="8510400"/>
              <a:ext cx="6782400" cy="370800"/>
            </a:xfrm>
            <a:prstGeom prst="rect">
              <a:avLst/>
            </a:prstGeom>
            <a:noFill/>
            <a:effectLst/>
          </p:spPr>
          <p:txBody>
            <a:bodyPr wrap="none" rtlCol="0">
              <a:noAutofit/>
            </a:bodyPr>
            <a:lstStyle/>
            <a:p>
              <a:pPr algn="ctr"/>
              <a:r>
                <a:rPr kumimoji="1" lang="ja-JP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ご予約・お問い合わせはコチラまで。</a:t>
              </a:r>
            </a:p>
          </p:txBody>
        </p:sp>
      </p:grpSp>
      <p:pic>
        <p:nvPicPr>
          <p:cNvPr id="117" name="図プレースホルダー 116">
            <a:extLst>
              <a:ext uri="{FF2B5EF4-FFF2-40B4-BE49-F238E27FC236}">
                <a16:creationId xmlns:a16="http://schemas.microsoft.com/office/drawing/2014/main" id="{932BD437-E0BE-F84D-ED62-F07AB6FF700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23" b="28923"/>
          <a:stretch/>
        </p:blipFill>
        <p:spPr>
          <a:xfrm>
            <a:off x="4486593" y="9024938"/>
            <a:ext cx="2747962" cy="1389062"/>
          </a:xfrm>
        </p:spPr>
      </p:pic>
      <p:pic>
        <p:nvPicPr>
          <p:cNvPr id="18" name="図プレースホルダー 17">
            <a:extLst>
              <a:ext uri="{FF2B5EF4-FFF2-40B4-BE49-F238E27FC236}">
                <a16:creationId xmlns:a16="http://schemas.microsoft.com/office/drawing/2014/main" id="{0918F2FE-F98E-A1CB-D6F2-3980FD502F6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1" r="16641"/>
          <a:stretch>
            <a:fillRect/>
          </a:stretch>
        </p:blipFill>
        <p:spPr>
          <a:xfrm>
            <a:off x="177772" y="3352920"/>
            <a:ext cx="2414587" cy="2414588"/>
          </a:xfrm>
          <a:ln>
            <a:gradFill>
              <a:gsLst>
                <a:gs pos="10064">
                  <a:schemeClr val="tx1">
                    <a:lumMod val="75000"/>
                    <a:lumOff val="25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</a:ln>
        </p:spPr>
      </p:pic>
      <p:sp>
        <p:nvSpPr>
          <p:cNvPr id="24" name="object 14">
            <a:extLst>
              <a:ext uri="{FF2B5EF4-FFF2-40B4-BE49-F238E27FC236}">
                <a16:creationId xmlns:a16="http://schemas.microsoft.com/office/drawing/2014/main" id="{F5D6C47D-2D29-8E81-79A6-0EB8CE5B9332}"/>
              </a:ext>
            </a:extLst>
          </p:cNvPr>
          <p:cNvSpPr txBox="1"/>
          <p:nvPr/>
        </p:nvSpPr>
        <p:spPr>
          <a:xfrm>
            <a:off x="6272967" y="8238790"/>
            <a:ext cx="951908" cy="1461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99" algn="r">
              <a:spcBef>
                <a:spcPts val="110"/>
              </a:spcBef>
            </a:pPr>
            <a:r>
              <a:rPr sz="95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/>
              </a:rPr>
              <a:t>休診日</a:t>
            </a:r>
            <a:r>
              <a:rPr lang="en-US" sz="95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/>
              </a:rPr>
              <a:t> : </a:t>
            </a:r>
            <a:r>
              <a:rPr sz="95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/>
              </a:rPr>
              <a:t>○曜</a:t>
            </a:r>
            <a:r>
              <a:rPr lang="ja-JP" altLang="en-US" sz="95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/>
              </a:rPr>
              <a:t>日</a:t>
            </a:r>
            <a:endParaRPr sz="950" dirty="0">
              <a:latin typeface="HGPｺﾞｼｯｸE" panose="020B0900000000000000" pitchFamily="50" charset="-128"/>
              <a:ea typeface="HGPｺﾞｼｯｸE" panose="020B0900000000000000" pitchFamily="50" charset="-128"/>
              <a:cs typeface="メイリオ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CBBD98F-216A-E434-35D9-4FCA6241FB3D}"/>
              </a:ext>
            </a:extLst>
          </p:cNvPr>
          <p:cNvGrpSpPr/>
          <p:nvPr/>
        </p:nvGrpSpPr>
        <p:grpSpPr>
          <a:xfrm>
            <a:off x="334800" y="7229676"/>
            <a:ext cx="1388829" cy="288246"/>
            <a:chOff x="316862" y="7229676"/>
            <a:chExt cx="1388829" cy="288246"/>
          </a:xfrm>
        </p:grpSpPr>
        <p:sp>
          <p:nvSpPr>
            <p:cNvPr id="101" name="TextBox 78">
              <a:extLst>
                <a:ext uri="{FF2B5EF4-FFF2-40B4-BE49-F238E27FC236}">
                  <a16:creationId xmlns:a16="http://schemas.microsoft.com/office/drawing/2014/main" id="{9EE96BCC-AF62-762F-91D6-01E4EB3D12CC}"/>
                </a:ext>
              </a:extLst>
            </p:cNvPr>
            <p:cNvSpPr txBox="1"/>
            <p:nvPr/>
          </p:nvSpPr>
          <p:spPr>
            <a:xfrm>
              <a:off x="352800" y="7229676"/>
              <a:ext cx="1317600" cy="286243"/>
            </a:xfrm>
            <a:prstGeom prst="rect">
              <a:avLst/>
            </a:prstGeom>
            <a:noFill/>
          </p:spPr>
          <p:txBody>
            <a:bodyPr wrap="square" lIns="0" tIns="25200" rIns="0" bIns="0" rtlCol="0" anchor="t" anchorCtr="0">
              <a:noAutofit/>
            </a:bodyPr>
            <a:lstStyle/>
            <a:p>
              <a:pPr algn="ctr"/>
              <a:r>
                <a:rPr lang="ja-JP" altLang="en-US" sz="1400" spc="8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/>
                </a:rPr>
                <a:t>一般歯</a:t>
              </a:r>
              <a:r>
                <a:rPr lang="ja-JP" altLang="en-US" sz="1400" spc="-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/>
                </a:rPr>
                <a:t>科</a:t>
              </a:r>
              <a:endPara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  <p:sp>
          <p:nvSpPr>
            <p:cNvPr id="102" name="四角形: 角を丸くする 101">
              <a:extLst>
                <a:ext uri="{FF2B5EF4-FFF2-40B4-BE49-F238E27FC236}">
                  <a16:creationId xmlns:a16="http://schemas.microsoft.com/office/drawing/2014/main" id="{A9DC68B4-8849-754E-7C64-53FE7F60EEFB}"/>
                </a:ext>
              </a:extLst>
            </p:cNvPr>
            <p:cNvSpPr/>
            <p:nvPr/>
          </p:nvSpPr>
          <p:spPr>
            <a:xfrm>
              <a:off x="316862" y="7229676"/>
              <a:ext cx="1388829" cy="288246"/>
            </a:xfrm>
            <a:prstGeom prst="roundRect">
              <a:avLst/>
            </a:prstGeom>
            <a:noFill/>
            <a:ln w="19050">
              <a:solidFill>
                <a:srgbClr val="33CCC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08" name="object 28">
            <a:extLst>
              <a:ext uri="{FF2B5EF4-FFF2-40B4-BE49-F238E27FC236}">
                <a16:creationId xmlns:a16="http://schemas.microsoft.com/office/drawing/2014/main" id="{0A67F84A-5B34-685E-DB4C-EA14DE9C9B44}"/>
              </a:ext>
            </a:extLst>
          </p:cNvPr>
          <p:cNvSpPr txBox="1"/>
          <p:nvPr/>
        </p:nvSpPr>
        <p:spPr>
          <a:xfrm>
            <a:off x="270720" y="8938400"/>
            <a:ext cx="2811250" cy="35394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457788"/>
            <a:r>
              <a:rPr lang="ja-JP" altLang="en-US" sz="2300" spc="-10" dirty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/>
              </a:rPr>
              <a:t>○○○○○歯科</a:t>
            </a:r>
            <a:endParaRPr lang="ja-JP" altLang="en-US" sz="2300" dirty="0">
              <a:solidFill>
                <a:schemeClr val="tx1">
                  <a:lumMod val="65000"/>
                  <a:lumOff val="3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メイリオ"/>
            </a:endParaRPr>
          </a:p>
        </p:txBody>
      </p:sp>
      <p:sp>
        <p:nvSpPr>
          <p:cNvPr id="109" name="Graphic 131">
            <a:extLst>
              <a:ext uri="{FF2B5EF4-FFF2-40B4-BE49-F238E27FC236}">
                <a16:creationId xmlns:a16="http://schemas.microsoft.com/office/drawing/2014/main" id="{F79E540F-D7D0-BE68-0078-C4173F336293}"/>
              </a:ext>
            </a:extLst>
          </p:cNvPr>
          <p:cNvSpPr/>
          <p:nvPr/>
        </p:nvSpPr>
        <p:spPr>
          <a:xfrm>
            <a:off x="327634" y="8956857"/>
            <a:ext cx="292900" cy="317816"/>
          </a:xfrm>
          <a:custGeom>
            <a:avLst/>
            <a:gdLst>
              <a:gd name="connsiteX0" fmla="*/ 146472 w 292943"/>
              <a:gd name="connsiteY0" fmla="*/ 241966 h 317863"/>
              <a:gd name="connsiteX1" fmla="*/ 177736 w 292943"/>
              <a:gd name="connsiteY1" fmla="*/ 301380 h 317863"/>
              <a:gd name="connsiteX2" fmla="*/ 218840 w 292943"/>
              <a:gd name="connsiteY2" fmla="*/ 300757 h 317863"/>
              <a:gd name="connsiteX3" fmla="*/ 292827 w 292943"/>
              <a:gd name="connsiteY3" fmla="*/ 80415 h 317863"/>
              <a:gd name="connsiteX4" fmla="*/ 231545 w 292943"/>
              <a:gd name="connsiteY4" fmla="*/ 75 h 317863"/>
              <a:gd name="connsiteX5" fmla="*/ 146597 w 292943"/>
              <a:gd name="connsiteY5" fmla="*/ 19880 h 317863"/>
              <a:gd name="connsiteX6" fmla="*/ 61524 w 292943"/>
              <a:gd name="connsiteY6" fmla="*/ 75 h 317863"/>
              <a:gd name="connsiteX7" fmla="*/ 117 w 292943"/>
              <a:gd name="connsiteY7" fmla="*/ 80415 h 317863"/>
              <a:gd name="connsiteX8" fmla="*/ 74104 w 292943"/>
              <a:gd name="connsiteY8" fmla="*/ 300757 h 317863"/>
              <a:gd name="connsiteX9" fmla="*/ 115208 w 292943"/>
              <a:gd name="connsiteY9" fmla="*/ 301380 h 317863"/>
              <a:gd name="connsiteX10" fmla="*/ 146472 w 292943"/>
              <a:gd name="connsiteY10" fmla="*/ 241966 h 317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2943" h="317863">
                <a:moveTo>
                  <a:pt x="146472" y="241966"/>
                </a:moveTo>
                <a:cubicBezTo>
                  <a:pt x="165903" y="241966"/>
                  <a:pt x="172754" y="283568"/>
                  <a:pt x="177736" y="301380"/>
                </a:cubicBezTo>
                <a:cubicBezTo>
                  <a:pt x="182718" y="319192"/>
                  <a:pt x="206633" y="327288"/>
                  <a:pt x="218840" y="300757"/>
                </a:cubicBezTo>
                <a:cubicBezTo>
                  <a:pt x="231047" y="274102"/>
                  <a:pt x="296066" y="147302"/>
                  <a:pt x="292827" y="80415"/>
                </a:cubicBezTo>
                <a:cubicBezTo>
                  <a:pt x="290336" y="28973"/>
                  <a:pt x="259446" y="1445"/>
                  <a:pt x="231545" y="75"/>
                </a:cubicBezTo>
                <a:cubicBezTo>
                  <a:pt x="198412" y="-1420"/>
                  <a:pt x="174373" y="19880"/>
                  <a:pt x="146597" y="19880"/>
                </a:cubicBezTo>
                <a:cubicBezTo>
                  <a:pt x="118696" y="19880"/>
                  <a:pt x="94656" y="-1420"/>
                  <a:pt x="61524" y="75"/>
                </a:cubicBezTo>
                <a:cubicBezTo>
                  <a:pt x="33623" y="1445"/>
                  <a:pt x="2733" y="28973"/>
                  <a:pt x="117" y="80415"/>
                </a:cubicBezTo>
                <a:cubicBezTo>
                  <a:pt x="-3122" y="147302"/>
                  <a:pt x="61897" y="274102"/>
                  <a:pt x="74104" y="300757"/>
                </a:cubicBezTo>
                <a:cubicBezTo>
                  <a:pt x="86311" y="327413"/>
                  <a:pt x="110226" y="319192"/>
                  <a:pt x="115208" y="301380"/>
                </a:cubicBezTo>
                <a:cubicBezTo>
                  <a:pt x="120190" y="283568"/>
                  <a:pt x="127041" y="241966"/>
                  <a:pt x="146472" y="241966"/>
                </a:cubicBezTo>
                <a:close/>
              </a:path>
            </a:pathLst>
          </a:custGeom>
          <a:solidFill>
            <a:srgbClr val="FFFFFF"/>
          </a:solidFill>
          <a:ln w="123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0" name="object 28">
            <a:extLst>
              <a:ext uri="{FF2B5EF4-FFF2-40B4-BE49-F238E27FC236}">
                <a16:creationId xmlns:a16="http://schemas.microsoft.com/office/drawing/2014/main" id="{AE97CBE7-8CFE-DDBF-DDDB-572F5CFAFA16}"/>
              </a:ext>
            </a:extLst>
          </p:cNvPr>
          <p:cNvSpPr txBox="1"/>
          <p:nvPr/>
        </p:nvSpPr>
        <p:spPr>
          <a:xfrm>
            <a:off x="327870" y="9357700"/>
            <a:ext cx="4118626" cy="5764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r>
              <a:rPr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TEL</a:t>
            </a:r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 </a:t>
            </a:r>
            <a:r>
              <a:rPr sz="3600" spc="-20" dirty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000-000</a:t>
            </a:r>
            <a:r>
              <a:rPr lang="en-US" sz="3600" spc="-20" dirty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-</a:t>
            </a:r>
            <a:r>
              <a:rPr sz="3600" spc="-20" dirty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0000</a:t>
            </a:r>
            <a:endParaRPr sz="3600" dirty="0">
              <a:solidFill>
                <a:schemeClr val="tx1">
                  <a:lumMod val="65000"/>
                  <a:lumOff val="3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11" name="object 28">
            <a:extLst>
              <a:ext uri="{FF2B5EF4-FFF2-40B4-BE49-F238E27FC236}">
                <a16:creationId xmlns:a16="http://schemas.microsoft.com/office/drawing/2014/main" id="{5B2B9461-6ED9-4DF5-3FAC-050F658300E4}"/>
              </a:ext>
            </a:extLst>
          </p:cNvPr>
          <p:cNvSpPr txBox="1"/>
          <p:nvPr/>
        </p:nvSpPr>
        <p:spPr>
          <a:xfrm>
            <a:off x="327870" y="10001650"/>
            <a:ext cx="4052596" cy="5324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5079">
              <a:lnSpc>
                <a:spcPct val="138900"/>
              </a:lnSpc>
            </a:pPr>
            <a:r>
              <a:rPr lang="ja-JP" altLang="en-US" sz="900" spc="45" dirty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住所  〒</a:t>
            </a:r>
            <a:r>
              <a:rPr lang="en-US" altLang="ja-JP" sz="900" spc="-20" dirty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000-</a:t>
            </a:r>
            <a:r>
              <a:rPr lang="en-US" altLang="ja-JP" sz="900" spc="-10" dirty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0000</a:t>
            </a:r>
            <a:r>
              <a:rPr lang="ja-JP" altLang="en-US" sz="900" spc="-70" dirty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 〇〇県〇〇〇市〇〇〇〇街</a:t>
            </a:r>
            <a:r>
              <a:rPr lang="en-US" altLang="ja-JP" sz="900" spc="-35" dirty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12-3</a:t>
            </a:r>
            <a:r>
              <a:rPr lang="en-US" altLang="ja-JP" sz="900" spc="-25" dirty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4</a:t>
            </a:r>
            <a:r>
              <a:rPr lang="ja-JP" altLang="en-US" sz="900" spc="-50" dirty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 〇〇〇〇ビル </a:t>
            </a:r>
            <a:r>
              <a:rPr lang="en-US" altLang="ja-JP" sz="900" spc="-25" dirty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00</a:t>
            </a:r>
            <a:r>
              <a:rPr lang="ja-JP" altLang="en-US" sz="900" spc="-50" dirty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階 </a:t>
            </a:r>
            <a:endParaRPr lang="en-US" altLang="ja-JP" sz="900" spc="-50" dirty="0">
              <a:solidFill>
                <a:schemeClr val="tx1">
                  <a:lumMod val="65000"/>
                  <a:lumOff val="35000"/>
                </a:schemeClr>
              </a:solidFill>
              <a:latin typeface="HGPｺﾞｼｯｸM" panose="020B0600000000000000" pitchFamily="50" charset="-128"/>
              <a:ea typeface="HGPｺﾞｼｯｸM" panose="020B0600000000000000" pitchFamily="50" charset="-128"/>
              <a:cs typeface="メイリオ"/>
            </a:endParaRPr>
          </a:p>
          <a:p>
            <a:pPr marR="5079">
              <a:lnSpc>
                <a:spcPct val="138900"/>
              </a:lnSpc>
            </a:pP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Mail</a:t>
            </a:r>
            <a:r>
              <a:rPr lang="en-US" sz="900" spc="145" dirty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  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sample-</a:t>
            </a:r>
            <a:r>
              <a:rPr lang="ja-JP" altLang="en-US" sz="900" spc="-10" dirty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○○○</a:t>
            </a:r>
            <a:r>
              <a:rPr lang="en-US" sz="900" spc="-10" dirty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@</a:t>
            </a:r>
            <a:r>
              <a:rPr lang="ja-JP" altLang="en-US" sz="900" spc="-10" dirty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○○○</a:t>
            </a:r>
            <a:r>
              <a:rPr lang="en-US" sz="900" spc="-10" dirty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.jp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HGPｺﾞｼｯｸM" panose="020B0600000000000000" pitchFamily="50" charset="-128"/>
              <a:ea typeface="HGPｺﾞｼｯｸM" panose="020B0600000000000000" pitchFamily="50" charset="-128"/>
              <a:cs typeface="メイリオ"/>
            </a:endParaRPr>
          </a:p>
        </p:txBody>
      </p:sp>
      <p:pic>
        <p:nvPicPr>
          <p:cNvPr id="128" name="図 127">
            <a:extLst>
              <a:ext uri="{FF2B5EF4-FFF2-40B4-BE49-F238E27FC236}">
                <a16:creationId xmlns:a16="http://schemas.microsoft.com/office/drawing/2014/main" id="{3C926F8F-42F8-BC61-38C1-69F0C7C5A4F1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94" y="2435859"/>
            <a:ext cx="2403138" cy="1802353"/>
          </a:xfrm>
          <a:prstGeom prst="rect">
            <a:avLst/>
          </a:prstGeom>
        </p:spPr>
      </p:pic>
      <p:sp>
        <p:nvSpPr>
          <p:cNvPr id="112" name="TextBox 44">
            <a:extLst>
              <a:ext uri="{FF2B5EF4-FFF2-40B4-BE49-F238E27FC236}">
                <a16:creationId xmlns:a16="http://schemas.microsoft.com/office/drawing/2014/main" id="{8D726AE0-9CE8-609A-3CD1-23876849E521}"/>
              </a:ext>
            </a:extLst>
          </p:cNvPr>
          <p:cNvSpPr txBox="1"/>
          <p:nvPr/>
        </p:nvSpPr>
        <p:spPr>
          <a:xfrm>
            <a:off x="316862" y="5843199"/>
            <a:ext cx="6925954" cy="866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ja-JP" altLang="en-US" sz="1150" dirty="0">
                <a:solidFill>
                  <a:srgbClr val="414042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任意のテキストを入れてください。任意のテキストを入れてください。任意のテキストを入れてください。</a:t>
            </a:r>
            <a:endParaRPr lang="en-US" altLang="ja-JP" sz="1150" dirty="0">
              <a:solidFill>
                <a:srgbClr val="414042"/>
              </a:solidFill>
              <a:latin typeface="HGPｺﾞｼｯｸM" panose="020B0600000000000000" pitchFamily="50" charset="-128"/>
              <a:ea typeface="HGPｺﾞｼｯｸM" panose="020B0600000000000000" pitchFamily="50" charset="-128"/>
              <a:cs typeface="メイリオ"/>
            </a:endParaRPr>
          </a:p>
          <a:p>
            <a:pPr algn="just">
              <a:lnSpc>
                <a:spcPct val="150000"/>
              </a:lnSpc>
            </a:pPr>
            <a:r>
              <a:rPr lang="ja-JP" altLang="en-US" sz="1150" dirty="0">
                <a:solidFill>
                  <a:srgbClr val="414042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任意のテキストを入れてください。任意のテキストを入れてください。任意のテキストを入れてください。</a:t>
            </a:r>
            <a:endParaRPr lang="ja-JP" altLang="en-US" sz="1150" dirty="0">
              <a:latin typeface="HGPｺﾞｼｯｸM" panose="020B0600000000000000" pitchFamily="50" charset="-128"/>
              <a:ea typeface="HGPｺﾞｼｯｸM" panose="020B0600000000000000" pitchFamily="50" charset="-128"/>
              <a:cs typeface="メイリオ"/>
            </a:endParaRPr>
          </a:p>
          <a:p>
            <a:pPr algn="just">
              <a:lnSpc>
                <a:spcPct val="150000"/>
              </a:lnSpc>
            </a:pPr>
            <a:r>
              <a:rPr lang="ja-JP" altLang="en-US" sz="1150" dirty="0">
                <a:solidFill>
                  <a:srgbClr val="414042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任意のテキストを入れてください。任意のテキストを入れてください。任意のテキストを入れてください</a:t>
            </a:r>
            <a:endParaRPr lang="ja-JP" altLang="en-US" sz="1150" dirty="0">
              <a:latin typeface="HGPｺﾞｼｯｸM" panose="020B0600000000000000" pitchFamily="50" charset="-128"/>
              <a:ea typeface="HGPｺﾞｼｯｸM" panose="020B0600000000000000" pitchFamily="50" charset="-128"/>
              <a:cs typeface="メイリオ"/>
            </a:endParaRPr>
          </a:p>
        </p:txBody>
      </p:sp>
      <p:pic>
        <p:nvPicPr>
          <p:cNvPr id="127" name="図 126">
            <a:extLst>
              <a:ext uri="{FF2B5EF4-FFF2-40B4-BE49-F238E27FC236}">
                <a16:creationId xmlns:a16="http://schemas.microsoft.com/office/drawing/2014/main" id="{F9029FF7-4190-3EB3-4DA2-3D2FD814B836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0233" y="693282"/>
            <a:ext cx="2403138" cy="1802353"/>
          </a:xfrm>
          <a:prstGeom prst="rect">
            <a:avLst/>
          </a:prstGeom>
        </p:spPr>
      </p:pic>
      <p:pic>
        <p:nvPicPr>
          <p:cNvPr id="129" name="図 128">
            <a:extLst>
              <a:ext uri="{FF2B5EF4-FFF2-40B4-BE49-F238E27FC236}">
                <a16:creationId xmlns:a16="http://schemas.microsoft.com/office/drawing/2014/main" id="{B0E970FC-8161-3978-A628-768841B834F7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208" y="3828242"/>
            <a:ext cx="2403138" cy="1802353"/>
          </a:xfrm>
          <a:prstGeom prst="rect">
            <a:avLst/>
          </a:prstGeom>
        </p:spPr>
      </p:pic>
      <p:pic>
        <p:nvPicPr>
          <p:cNvPr id="130" name="図 129">
            <a:extLst>
              <a:ext uri="{FF2B5EF4-FFF2-40B4-BE49-F238E27FC236}">
                <a16:creationId xmlns:a16="http://schemas.microsoft.com/office/drawing/2014/main" id="{42FE6B37-6C56-7A12-8509-E5949125AF7F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6427" y="-114538"/>
            <a:ext cx="2403138" cy="1802353"/>
          </a:xfrm>
          <a:prstGeom prst="rect">
            <a:avLst/>
          </a:prstGeom>
        </p:spPr>
      </p:pic>
      <p:pic>
        <p:nvPicPr>
          <p:cNvPr id="14" name="図プレースホルダー 13">
            <a:extLst>
              <a:ext uri="{FF2B5EF4-FFF2-40B4-BE49-F238E27FC236}">
                <a16:creationId xmlns:a16="http://schemas.microsoft.com/office/drawing/2014/main" id="{785C9D7B-CC4D-A623-F2AE-789863305541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1" r="10121"/>
          <a:stretch>
            <a:fillRect/>
          </a:stretch>
        </p:blipFill>
        <p:spPr>
          <a:xfrm>
            <a:off x="1461211" y="837778"/>
            <a:ext cx="4233450" cy="3541342"/>
          </a:xfrm>
          <a:ln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</a:ln>
        </p:spPr>
      </p:pic>
      <p:pic>
        <p:nvPicPr>
          <p:cNvPr id="16" name="図プレースホルダー 15">
            <a:extLst>
              <a:ext uri="{FF2B5EF4-FFF2-40B4-BE49-F238E27FC236}">
                <a16:creationId xmlns:a16="http://schemas.microsoft.com/office/drawing/2014/main" id="{DCD56519-D333-CCBE-5B14-D110CBBA13E8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1" r="16641"/>
          <a:stretch>
            <a:fillRect/>
          </a:stretch>
        </p:blipFill>
        <p:spPr>
          <a:xfrm>
            <a:off x="4859407" y="3240607"/>
            <a:ext cx="2414588" cy="2414587"/>
          </a:xfrm>
          <a:ln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</a:ln>
        </p:spPr>
      </p:pic>
      <p:sp>
        <p:nvSpPr>
          <p:cNvPr id="21" name="二等辺三角形 20">
            <a:extLst>
              <a:ext uri="{FF2B5EF4-FFF2-40B4-BE49-F238E27FC236}">
                <a16:creationId xmlns:a16="http://schemas.microsoft.com/office/drawing/2014/main" id="{6EEB62B8-ED5D-92F7-F207-7F5E4793AE9A}"/>
              </a:ext>
            </a:extLst>
          </p:cNvPr>
          <p:cNvSpPr/>
          <p:nvPr/>
        </p:nvSpPr>
        <p:spPr>
          <a:xfrm rot="13347528">
            <a:off x="6329351" y="381905"/>
            <a:ext cx="144331" cy="395761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ea typeface="メイリオ" panose="020B0604030504040204" pitchFamily="50" charset="-128"/>
            </a:endParaRPr>
          </a:p>
        </p:txBody>
      </p:sp>
      <p:sp>
        <p:nvSpPr>
          <p:cNvPr id="20" name="二等辺三角形 19">
            <a:extLst>
              <a:ext uri="{FF2B5EF4-FFF2-40B4-BE49-F238E27FC236}">
                <a16:creationId xmlns:a16="http://schemas.microsoft.com/office/drawing/2014/main" id="{EE827619-AB9F-E95E-92CB-87CE15525AD4}"/>
              </a:ext>
            </a:extLst>
          </p:cNvPr>
          <p:cNvSpPr/>
          <p:nvPr/>
        </p:nvSpPr>
        <p:spPr>
          <a:xfrm rot="8631749">
            <a:off x="968937" y="386466"/>
            <a:ext cx="144331" cy="395761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2B0C852-A6E0-A5C9-2760-DACC553FF866}"/>
              </a:ext>
            </a:extLst>
          </p:cNvPr>
          <p:cNvSpPr txBox="1"/>
          <p:nvPr/>
        </p:nvSpPr>
        <p:spPr>
          <a:xfrm>
            <a:off x="1169846" y="411032"/>
            <a:ext cx="5084725" cy="292388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1900" dirty="0">
                <a:solidFill>
                  <a:srgbClr val="FF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年に一度の定期健診で、いつまでも元気な歯を！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CB46D631-668A-0820-5006-4A3AE08DFB7C}"/>
              </a:ext>
            </a:extLst>
          </p:cNvPr>
          <p:cNvGrpSpPr/>
          <p:nvPr/>
        </p:nvGrpSpPr>
        <p:grpSpPr>
          <a:xfrm>
            <a:off x="1792800" y="7228800"/>
            <a:ext cx="1388829" cy="288246"/>
            <a:chOff x="316862" y="7229676"/>
            <a:chExt cx="1388829" cy="288246"/>
          </a:xfrm>
        </p:grpSpPr>
        <p:sp>
          <p:nvSpPr>
            <p:cNvPr id="10" name="TextBox 78">
              <a:extLst>
                <a:ext uri="{FF2B5EF4-FFF2-40B4-BE49-F238E27FC236}">
                  <a16:creationId xmlns:a16="http://schemas.microsoft.com/office/drawing/2014/main" id="{220025A5-B37C-105C-CF9E-265D59F9472A}"/>
                </a:ext>
              </a:extLst>
            </p:cNvPr>
            <p:cNvSpPr txBox="1"/>
            <p:nvPr/>
          </p:nvSpPr>
          <p:spPr>
            <a:xfrm>
              <a:off x="352800" y="7229676"/>
              <a:ext cx="1317600" cy="286243"/>
            </a:xfrm>
            <a:prstGeom prst="rect">
              <a:avLst/>
            </a:prstGeom>
            <a:noFill/>
          </p:spPr>
          <p:txBody>
            <a:bodyPr wrap="square" lIns="0" tIns="25200" rIns="0" bIns="0" rtlCol="0" anchor="t" anchorCtr="0">
              <a:noAutofit/>
            </a:bodyPr>
            <a:lstStyle/>
            <a:p>
              <a:pPr algn="ctr"/>
              <a:r>
                <a:rPr lang="ja-JP" altLang="en-US" sz="1400" spc="8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/>
                </a:rPr>
                <a:t>矯正歯科</a:t>
              </a:r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1729F3C7-807D-44A3-24EC-5BC152C2331D}"/>
                </a:ext>
              </a:extLst>
            </p:cNvPr>
            <p:cNvSpPr/>
            <p:nvPr/>
          </p:nvSpPr>
          <p:spPr>
            <a:xfrm>
              <a:off x="316862" y="7229676"/>
              <a:ext cx="1388829" cy="288246"/>
            </a:xfrm>
            <a:prstGeom prst="roundRect">
              <a:avLst/>
            </a:prstGeom>
            <a:noFill/>
            <a:ln w="19050">
              <a:solidFill>
                <a:srgbClr val="33CCC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78C054E2-EDAF-528D-4A1F-54CE3A39CC50}"/>
              </a:ext>
            </a:extLst>
          </p:cNvPr>
          <p:cNvGrpSpPr/>
          <p:nvPr/>
        </p:nvGrpSpPr>
        <p:grpSpPr>
          <a:xfrm>
            <a:off x="334800" y="7600726"/>
            <a:ext cx="1388829" cy="288246"/>
            <a:chOff x="316862" y="7229676"/>
            <a:chExt cx="1388829" cy="288246"/>
          </a:xfrm>
        </p:grpSpPr>
        <p:sp>
          <p:nvSpPr>
            <p:cNvPr id="13" name="TextBox 78">
              <a:extLst>
                <a:ext uri="{FF2B5EF4-FFF2-40B4-BE49-F238E27FC236}">
                  <a16:creationId xmlns:a16="http://schemas.microsoft.com/office/drawing/2014/main" id="{FFD5AB92-9181-D6E8-C303-F6FFE8E27182}"/>
                </a:ext>
              </a:extLst>
            </p:cNvPr>
            <p:cNvSpPr txBox="1"/>
            <p:nvPr/>
          </p:nvSpPr>
          <p:spPr>
            <a:xfrm>
              <a:off x="352800" y="7229676"/>
              <a:ext cx="1317600" cy="286243"/>
            </a:xfrm>
            <a:prstGeom prst="rect">
              <a:avLst/>
            </a:prstGeom>
            <a:noFill/>
          </p:spPr>
          <p:txBody>
            <a:bodyPr wrap="square" lIns="0" tIns="25200" rIns="0" bIns="0" rtlCol="0" anchor="t" anchorCtr="0">
              <a:noAutofit/>
            </a:bodyPr>
            <a:lstStyle/>
            <a:p>
              <a:pPr algn="ctr"/>
              <a:r>
                <a:rPr lang="ja-JP" altLang="en-US" sz="1400" spc="8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/>
                </a:rPr>
                <a:t>小児歯科</a:t>
              </a:r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30028857-2EA2-F1E7-67C8-155CD5A4DCD0}"/>
                </a:ext>
              </a:extLst>
            </p:cNvPr>
            <p:cNvSpPr/>
            <p:nvPr/>
          </p:nvSpPr>
          <p:spPr>
            <a:xfrm>
              <a:off x="316862" y="7229676"/>
              <a:ext cx="1388829" cy="288246"/>
            </a:xfrm>
            <a:prstGeom prst="roundRect">
              <a:avLst/>
            </a:prstGeom>
            <a:noFill/>
            <a:ln w="19050">
              <a:solidFill>
                <a:srgbClr val="33CCC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974115D-4A3A-6A96-A71E-CCC3F63A96F5}"/>
              </a:ext>
            </a:extLst>
          </p:cNvPr>
          <p:cNvGrpSpPr/>
          <p:nvPr/>
        </p:nvGrpSpPr>
        <p:grpSpPr>
          <a:xfrm>
            <a:off x="1792800" y="7599850"/>
            <a:ext cx="1388829" cy="288246"/>
            <a:chOff x="316862" y="7229676"/>
            <a:chExt cx="1388829" cy="288246"/>
          </a:xfrm>
        </p:grpSpPr>
        <p:sp>
          <p:nvSpPr>
            <p:cNvPr id="63" name="TextBox 78">
              <a:extLst>
                <a:ext uri="{FF2B5EF4-FFF2-40B4-BE49-F238E27FC236}">
                  <a16:creationId xmlns:a16="http://schemas.microsoft.com/office/drawing/2014/main" id="{2478416D-668A-97FE-87CA-0FDC978BB7B4}"/>
                </a:ext>
              </a:extLst>
            </p:cNvPr>
            <p:cNvSpPr txBox="1"/>
            <p:nvPr/>
          </p:nvSpPr>
          <p:spPr>
            <a:xfrm>
              <a:off x="352800" y="7229676"/>
              <a:ext cx="1317600" cy="286243"/>
            </a:xfrm>
            <a:prstGeom prst="rect">
              <a:avLst/>
            </a:prstGeom>
            <a:noFill/>
          </p:spPr>
          <p:txBody>
            <a:bodyPr wrap="square" lIns="0" tIns="25200" rIns="0" bIns="0" rtlCol="0" anchor="t" anchorCtr="0">
              <a:noAutofit/>
            </a:bodyPr>
            <a:lstStyle/>
            <a:p>
              <a:pPr algn="ctr"/>
              <a:r>
                <a:rPr lang="ja-JP" altLang="en-US" sz="1400" spc="8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/>
                </a:rPr>
                <a:t>口腔外科</a:t>
              </a:r>
            </a:p>
          </p:txBody>
        </p:sp>
        <p:sp>
          <p:nvSpPr>
            <p:cNvPr id="64" name="四角形: 角を丸くする 63">
              <a:extLst>
                <a:ext uri="{FF2B5EF4-FFF2-40B4-BE49-F238E27FC236}">
                  <a16:creationId xmlns:a16="http://schemas.microsoft.com/office/drawing/2014/main" id="{8F44E9E6-1BC5-0071-9E5D-44EEAFA7623B}"/>
                </a:ext>
              </a:extLst>
            </p:cNvPr>
            <p:cNvSpPr/>
            <p:nvPr/>
          </p:nvSpPr>
          <p:spPr>
            <a:xfrm>
              <a:off x="316862" y="7229676"/>
              <a:ext cx="1388829" cy="288246"/>
            </a:xfrm>
            <a:prstGeom prst="roundRect">
              <a:avLst/>
            </a:prstGeom>
            <a:noFill/>
            <a:ln w="19050">
              <a:solidFill>
                <a:srgbClr val="33CCC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5AD9E0C6-7036-23C4-0AD8-8E90BDCB470F}"/>
              </a:ext>
            </a:extLst>
          </p:cNvPr>
          <p:cNvGrpSpPr/>
          <p:nvPr/>
        </p:nvGrpSpPr>
        <p:grpSpPr>
          <a:xfrm>
            <a:off x="334800" y="7967977"/>
            <a:ext cx="1388829" cy="288246"/>
            <a:chOff x="316862" y="7229676"/>
            <a:chExt cx="1388829" cy="288246"/>
          </a:xfrm>
        </p:grpSpPr>
        <p:sp>
          <p:nvSpPr>
            <p:cNvPr id="66" name="TextBox 78">
              <a:extLst>
                <a:ext uri="{FF2B5EF4-FFF2-40B4-BE49-F238E27FC236}">
                  <a16:creationId xmlns:a16="http://schemas.microsoft.com/office/drawing/2014/main" id="{16F1BFFA-7FE1-C5F1-0877-07D7814F1ACD}"/>
                </a:ext>
              </a:extLst>
            </p:cNvPr>
            <p:cNvSpPr txBox="1"/>
            <p:nvPr/>
          </p:nvSpPr>
          <p:spPr>
            <a:xfrm>
              <a:off x="352800" y="7229676"/>
              <a:ext cx="1317600" cy="286243"/>
            </a:xfrm>
            <a:prstGeom prst="rect">
              <a:avLst/>
            </a:prstGeom>
            <a:noFill/>
          </p:spPr>
          <p:txBody>
            <a:bodyPr wrap="square" lIns="0" tIns="25200" rIns="0" bIns="0" rtlCol="0" anchor="t" anchorCtr="0">
              <a:noAutofit/>
            </a:bodyPr>
            <a:lstStyle/>
            <a:p>
              <a:pPr algn="ctr"/>
              <a:r>
                <a:rPr lang="ja-JP" altLang="en-US" sz="1400" spc="8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/>
                </a:rPr>
                <a:t>予防歯科</a:t>
              </a:r>
            </a:p>
          </p:txBody>
        </p:sp>
        <p:sp>
          <p:nvSpPr>
            <p:cNvPr id="67" name="四角形: 角を丸くする 66">
              <a:extLst>
                <a:ext uri="{FF2B5EF4-FFF2-40B4-BE49-F238E27FC236}">
                  <a16:creationId xmlns:a16="http://schemas.microsoft.com/office/drawing/2014/main" id="{5E3E7CA2-26C9-D894-5141-2EABBD4B1EE4}"/>
                </a:ext>
              </a:extLst>
            </p:cNvPr>
            <p:cNvSpPr/>
            <p:nvPr/>
          </p:nvSpPr>
          <p:spPr>
            <a:xfrm>
              <a:off x="316862" y="7229676"/>
              <a:ext cx="1388829" cy="288246"/>
            </a:xfrm>
            <a:prstGeom prst="roundRect">
              <a:avLst/>
            </a:prstGeom>
            <a:noFill/>
            <a:ln w="19050">
              <a:solidFill>
                <a:srgbClr val="33CCC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1D664C93-D7D2-7ED0-D88C-6C7651E8A2F2}"/>
              </a:ext>
            </a:extLst>
          </p:cNvPr>
          <p:cNvGrpSpPr/>
          <p:nvPr/>
        </p:nvGrpSpPr>
        <p:grpSpPr>
          <a:xfrm>
            <a:off x="1792800" y="7967101"/>
            <a:ext cx="1388829" cy="288246"/>
            <a:chOff x="316862" y="7229676"/>
            <a:chExt cx="1388829" cy="288246"/>
          </a:xfrm>
        </p:grpSpPr>
        <p:sp>
          <p:nvSpPr>
            <p:cNvPr id="69" name="TextBox 78">
              <a:extLst>
                <a:ext uri="{FF2B5EF4-FFF2-40B4-BE49-F238E27FC236}">
                  <a16:creationId xmlns:a16="http://schemas.microsoft.com/office/drawing/2014/main" id="{5C33BB63-756F-F298-0C80-91BC85EDEB65}"/>
                </a:ext>
              </a:extLst>
            </p:cNvPr>
            <p:cNvSpPr txBox="1"/>
            <p:nvPr/>
          </p:nvSpPr>
          <p:spPr>
            <a:xfrm>
              <a:off x="352800" y="7229676"/>
              <a:ext cx="1317600" cy="286243"/>
            </a:xfrm>
            <a:prstGeom prst="rect">
              <a:avLst/>
            </a:prstGeom>
            <a:noFill/>
          </p:spPr>
          <p:txBody>
            <a:bodyPr wrap="square" lIns="0" tIns="25200" rIns="0" bIns="0" rtlCol="0" anchor="t" anchorCtr="0">
              <a:noAutofit/>
            </a:bodyPr>
            <a:lstStyle/>
            <a:p>
              <a:pPr algn="ctr"/>
              <a:r>
                <a:rPr lang="ja-JP" altLang="en-US" sz="1400" spc="8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/>
                </a:rPr>
                <a:t>定期検診</a:t>
              </a:r>
            </a:p>
          </p:txBody>
        </p:sp>
        <p:sp>
          <p:nvSpPr>
            <p:cNvPr id="70" name="四角形: 角を丸くする 69">
              <a:extLst>
                <a:ext uri="{FF2B5EF4-FFF2-40B4-BE49-F238E27FC236}">
                  <a16:creationId xmlns:a16="http://schemas.microsoft.com/office/drawing/2014/main" id="{48C9B09E-A1D1-D47D-BA97-C161A408FABD}"/>
                </a:ext>
              </a:extLst>
            </p:cNvPr>
            <p:cNvSpPr/>
            <p:nvPr/>
          </p:nvSpPr>
          <p:spPr>
            <a:xfrm>
              <a:off x="316862" y="7229676"/>
              <a:ext cx="1388829" cy="288246"/>
            </a:xfrm>
            <a:prstGeom prst="roundRect">
              <a:avLst/>
            </a:prstGeom>
            <a:noFill/>
            <a:ln w="19050">
              <a:solidFill>
                <a:srgbClr val="33CCC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6CF138A6-21AD-CF28-8DFC-E041C0E9DE54}"/>
              </a:ext>
            </a:extLst>
          </p:cNvPr>
          <p:cNvSpPr txBox="1"/>
          <p:nvPr/>
        </p:nvSpPr>
        <p:spPr>
          <a:xfrm>
            <a:off x="316862" y="6868800"/>
            <a:ext cx="2879932" cy="187200"/>
          </a:xfrm>
          <a:prstGeom prst="rect">
            <a:avLst/>
          </a:prstGeom>
          <a:solidFill>
            <a:srgbClr val="33CCCC"/>
          </a:solidFill>
        </p:spPr>
        <p:txBody>
          <a:bodyPr wrap="square" lIns="0" tIns="0" rIns="0" bIns="0" rtlCol="0" anchor="t" anchorCtr="0">
            <a:noAutofit/>
          </a:bodyPr>
          <a:lstStyle/>
          <a:p>
            <a:pPr algn="ctr"/>
            <a:r>
              <a:rPr lang="ja-JP" altLang="en-US" sz="1100" spc="130" dirty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/>
              </a:rPr>
              <a:t>診察内容</a:t>
            </a:r>
            <a:endParaRPr lang="ja-JP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メイリオ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1C8C9EAD-6516-BE15-7D63-7A39CBFBEBA1}"/>
              </a:ext>
            </a:extLst>
          </p:cNvPr>
          <p:cNvSpPr txBox="1"/>
          <p:nvPr/>
        </p:nvSpPr>
        <p:spPr>
          <a:xfrm>
            <a:off x="3333600" y="6868800"/>
            <a:ext cx="3906000" cy="187200"/>
          </a:xfrm>
          <a:prstGeom prst="rect">
            <a:avLst/>
          </a:prstGeom>
          <a:solidFill>
            <a:srgbClr val="33CCCC"/>
          </a:solidFill>
        </p:spPr>
        <p:txBody>
          <a:bodyPr wrap="square" lIns="0" tIns="0" rIns="0" bIns="0" rtlCol="0" anchor="t" anchorCtr="0">
            <a:noAutofit/>
          </a:bodyPr>
          <a:lstStyle/>
          <a:p>
            <a:pPr algn="ctr"/>
            <a:r>
              <a:rPr lang="ja-JP" altLang="en-US" sz="1100" spc="130" dirty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/>
              </a:rPr>
              <a:t>診察時間</a:t>
            </a:r>
          </a:p>
        </p:txBody>
      </p:sp>
      <p:graphicFrame>
        <p:nvGraphicFramePr>
          <p:cNvPr id="74" name="表 73">
            <a:extLst>
              <a:ext uri="{FF2B5EF4-FFF2-40B4-BE49-F238E27FC236}">
                <a16:creationId xmlns:a16="http://schemas.microsoft.com/office/drawing/2014/main" id="{046CE050-6CF8-EBF2-2D43-14A588D467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891173"/>
              </p:ext>
            </p:extLst>
          </p:nvPr>
        </p:nvGraphicFramePr>
        <p:xfrm>
          <a:off x="3348000" y="7311600"/>
          <a:ext cx="3880800" cy="83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8800">
                  <a:extLst>
                    <a:ext uri="{9D8B030D-6E8A-4147-A177-3AD203B41FA5}">
                      <a16:colId xmlns:a16="http://schemas.microsoft.com/office/drawing/2014/main" val="273768957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4074976657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248374668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3916253277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1339516319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2385082534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1903518506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1329431353"/>
                    </a:ext>
                  </a:extLst>
                </a:gridCol>
              </a:tblGrid>
              <a:tr h="2772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b="0" spc="260" baseline="0" dirty="0">
                          <a:solidFill>
                            <a:schemeClr val="tx1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診察時</a:t>
                      </a:r>
                      <a:r>
                        <a:rPr kumimoji="1" lang="ja-JP" altLang="en-US" sz="1050" b="0" spc="0" baseline="0" dirty="0">
                          <a:solidFill>
                            <a:schemeClr val="tx1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間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7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7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火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7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水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7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木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7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金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7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土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7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日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6623845"/>
                  </a:ext>
                </a:extLst>
              </a:tr>
              <a:tr h="2772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50" dirty="0">
                          <a:solidFill>
                            <a:schemeClr val="tx1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午前　</a:t>
                      </a:r>
                      <a:r>
                        <a:rPr kumimoji="1" lang="en-US" altLang="ja-JP" sz="950" dirty="0">
                          <a:solidFill>
                            <a:schemeClr val="tx1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0</a:t>
                      </a:r>
                      <a:r>
                        <a:rPr kumimoji="1" lang="ja-JP" altLang="en-US" sz="950" dirty="0">
                          <a:solidFill>
                            <a:schemeClr val="tx1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：</a:t>
                      </a:r>
                      <a:r>
                        <a:rPr kumimoji="1" lang="en-US" altLang="ja-JP" sz="950" dirty="0">
                          <a:solidFill>
                            <a:schemeClr val="tx1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00-00</a:t>
                      </a:r>
                      <a:r>
                        <a:rPr kumimoji="1" lang="ja-JP" altLang="en-US" sz="950" dirty="0">
                          <a:solidFill>
                            <a:schemeClr val="tx1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：</a:t>
                      </a:r>
                      <a:r>
                        <a:rPr kumimoji="1" lang="en-US" altLang="ja-JP" sz="950" dirty="0">
                          <a:solidFill>
                            <a:schemeClr val="tx1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00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5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50" dirty="0">
                          <a:solidFill>
                            <a:srgbClr val="33CCCC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  <a:cs typeface="メイリオ"/>
                        </a:rPr>
                        <a:t>○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50" dirty="0">
                          <a:solidFill>
                            <a:srgbClr val="33CCCC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  <a:cs typeface="メイリオ"/>
                        </a:rPr>
                        <a:t>○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50" dirty="0">
                          <a:solidFill>
                            <a:srgbClr val="33CCCC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○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50" dirty="0">
                          <a:solidFill>
                            <a:srgbClr val="33CCCC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○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50" dirty="0">
                          <a:solidFill>
                            <a:srgbClr val="33CCCC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○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50" dirty="0">
                          <a:solidFill>
                            <a:srgbClr val="33CCCC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○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50" dirty="0">
                          <a:solidFill>
                            <a:srgbClr val="33CCCC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−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2007492"/>
                  </a:ext>
                </a:extLst>
              </a:tr>
              <a:tr h="277200"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50" dirty="0">
                          <a:solidFill>
                            <a:schemeClr val="tx1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午後　</a:t>
                      </a:r>
                      <a:r>
                        <a:rPr kumimoji="1" lang="en-US" altLang="ja-JP" sz="950" dirty="0">
                          <a:solidFill>
                            <a:schemeClr val="tx1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0</a:t>
                      </a:r>
                      <a:r>
                        <a:rPr kumimoji="1" lang="ja-JP" altLang="en-US" sz="950" dirty="0">
                          <a:solidFill>
                            <a:schemeClr val="tx1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：</a:t>
                      </a:r>
                      <a:r>
                        <a:rPr kumimoji="1" lang="en-US" altLang="ja-JP" sz="950" dirty="0">
                          <a:solidFill>
                            <a:schemeClr val="tx1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00-00</a:t>
                      </a:r>
                      <a:r>
                        <a:rPr kumimoji="1" lang="ja-JP" altLang="en-US" sz="950" dirty="0">
                          <a:solidFill>
                            <a:schemeClr val="tx1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：</a:t>
                      </a:r>
                      <a:r>
                        <a:rPr kumimoji="1" lang="en-US" altLang="ja-JP" sz="950" dirty="0">
                          <a:solidFill>
                            <a:schemeClr val="tx1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00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5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50" dirty="0">
                          <a:solidFill>
                            <a:srgbClr val="33CCCC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○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50" dirty="0">
                          <a:solidFill>
                            <a:srgbClr val="33CCCC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○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50" dirty="0">
                          <a:solidFill>
                            <a:srgbClr val="33CCCC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○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50" dirty="0">
                          <a:solidFill>
                            <a:srgbClr val="33CCCC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○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50" dirty="0">
                          <a:solidFill>
                            <a:srgbClr val="33CCCC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○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50" dirty="0">
                          <a:solidFill>
                            <a:srgbClr val="33CCCC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○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50" dirty="0">
                          <a:solidFill>
                            <a:srgbClr val="33CCCC"/>
                          </a:solidFill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−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95456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5966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403</TotalTime>
  <Words>176</Words>
  <PresentationFormat>ユーザー設定</PresentationFormat>
  <Paragraphs>43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HGPｺﾞｼｯｸE</vt:lpstr>
      <vt:lpstr>HGPｺﾞｼｯｸM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2023-10-16T04:15:45Z</dcterms:created>
  <dcterms:modified xsi:type="dcterms:W3CDTF">2023-10-30T09:33:54Z</dcterms:modified>
</cp:coreProperties>
</file>