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8640763" cy="3421063"/>
  <p:notesSz cx="6858000" cy="9144000"/>
  <p:defaultTextStyle>
    <a:defPPr>
      <a:defRPr lang="ja-JP"/>
    </a:defPPr>
    <a:lvl1pPr marL="0" algn="l" defTabSz="689183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344592" algn="l" defTabSz="689183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689183" algn="l" defTabSz="689183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033775" algn="l" defTabSz="689183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1378367" algn="l" defTabSz="689183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1722958" algn="l" defTabSz="689183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2067550" algn="l" defTabSz="689183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2412141" algn="l" defTabSz="689183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2756733" algn="l" defTabSz="689183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238" y="-1314"/>
      </p:cViewPr>
      <p:guideLst>
        <p:guide orient="horz" pos="1078"/>
        <p:guide pos="272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グループ化 19"/>
          <p:cNvGrpSpPr/>
          <p:nvPr userDrawn="1"/>
        </p:nvGrpSpPr>
        <p:grpSpPr>
          <a:xfrm>
            <a:off x="36000" y="36000"/>
            <a:ext cx="7164649" cy="1944949"/>
            <a:chOff x="36000" y="36000"/>
            <a:chExt cx="7164649" cy="1944949"/>
          </a:xfrm>
        </p:grpSpPr>
        <p:sp>
          <p:nvSpPr>
            <p:cNvPr id="5" name="正方形/長方形 4"/>
            <p:cNvSpPr/>
            <p:nvPr userDrawn="1"/>
          </p:nvSpPr>
          <p:spPr>
            <a:xfrm>
              <a:off x="1440113" y="1440113"/>
              <a:ext cx="5760536" cy="540836"/>
            </a:xfrm>
            <a:prstGeom prst="rect">
              <a:avLst/>
            </a:prstGeom>
            <a:noFill/>
            <a:ln w="3175" cap="flat" cmpd="sng" algn="ctr">
              <a:solidFill>
                <a:srgbClr val="0000FF"/>
              </a:solidFill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" name="グループ化 1"/>
            <p:cNvGrpSpPr/>
            <p:nvPr userDrawn="1"/>
          </p:nvGrpSpPr>
          <p:grpSpPr>
            <a:xfrm>
              <a:off x="36000" y="1205979"/>
              <a:ext cx="1411538" cy="468268"/>
              <a:chOff x="36000" y="1205979"/>
              <a:chExt cx="1411538" cy="468268"/>
            </a:xfrm>
          </p:grpSpPr>
          <p:sp>
            <p:nvSpPr>
              <p:cNvPr id="14" name="Line 75"/>
              <p:cNvSpPr>
                <a:spLocks noChangeShapeType="1"/>
              </p:cNvSpPr>
              <p:nvPr userDrawn="1"/>
            </p:nvSpPr>
            <p:spPr bwMode="auto">
              <a:xfrm>
                <a:off x="871538" y="1440113"/>
                <a:ext cx="576000" cy="0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 sz="1300">
                  <a:ea typeface="ＭＳ Ｐゴシック" pitchFamily="50" charset="-128"/>
                </a:endParaRPr>
              </a:p>
            </p:txBody>
          </p:sp>
          <p:sp>
            <p:nvSpPr>
              <p:cNvPr id="15" name="Text Box 76"/>
              <p:cNvSpPr txBox="1">
                <a:spLocks noChangeArrowheads="1"/>
              </p:cNvSpPr>
              <p:nvPr userDrawn="1"/>
            </p:nvSpPr>
            <p:spPr bwMode="auto">
              <a:xfrm>
                <a:off x="36000" y="1205979"/>
                <a:ext cx="936625" cy="468268"/>
              </a:xfrm>
              <a:prstGeom prst="rect">
                <a:avLst/>
              </a:prstGeom>
              <a:solidFill>
                <a:srgbClr val="FFFFFF"/>
              </a:solidFill>
              <a:ln w="635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lIns="18000" tIns="18000" rIns="18000" bIns="18000"/>
              <a:lstStyle>
                <a:lvl1pPr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just"/>
                <a:r>
                  <a:rPr lang="ja-JP" altLang="en-US" sz="900" dirty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仕上がり位置。</a:t>
                </a:r>
              </a:p>
              <a:p>
                <a:pPr algn="just"/>
                <a:r>
                  <a:rPr lang="ja-JP" altLang="en-US" sz="900" dirty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この</a:t>
                </a:r>
                <a:r>
                  <a:rPr lang="ja-JP" altLang="en-US" sz="900" b="1" dirty="0">
                    <a:solidFill>
                      <a:srgbClr val="FF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青</a:t>
                </a:r>
                <a:r>
                  <a:rPr lang="ja-JP" altLang="en-US" sz="900" dirty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い線でカットします。</a:t>
                </a:r>
              </a:p>
            </p:txBody>
          </p:sp>
        </p:grpSp>
        <p:grpSp>
          <p:nvGrpSpPr>
            <p:cNvPr id="16" name="Group 92"/>
            <p:cNvGrpSpPr>
              <a:grpSpLocks/>
            </p:cNvGrpSpPr>
            <p:nvPr userDrawn="1"/>
          </p:nvGrpSpPr>
          <p:grpSpPr bwMode="auto">
            <a:xfrm>
              <a:off x="36000" y="36000"/>
              <a:ext cx="5065713" cy="900113"/>
              <a:chOff x="34" y="34"/>
              <a:chExt cx="3191" cy="567"/>
            </a:xfrm>
          </p:grpSpPr>
          <p:sp>
            <p:nvSpPr>
              <p:cNvPr id="17" name="Rectangle 65"/>
              <p:cNvSpPr>
                <a:spLocks noChangeArrowheads="1"/>
              </p:cNvSpPr>
              <p:nvPr userDrawn="1"/>
            </p:nvSpPr>
            <p:spPr bwMode="auto">
              <a:xfrm>
                <a:off x="34" y="34"/>
                <a:ext cx="839" cy="56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36000" tIns="36000" rIns="36000" bIns="36000">
                <a:normAutofit/>
              </a:bodyPr>
              <a:lstStyle>
                <a:lvl1pPr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1803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1803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1803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1803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r>
                  <a:rPr lang="ja-JP" altLang="en-US" sz="900" b="1" dirty="0" smtClean="0">
                    <a:latin typeface="+mj-ea"/>
                    <a:ea typeface="+mj-ea"/>
                  </a:rPr>
                  <a:t>卓上カレンダー</a:t>
                </a:r>
                <a:endParaRPr lang="en-US" altLang="ja-JP" sz="900" b="1" dirty="0" smtClean="0">
                  <a:latin typeface="+mj-ea"/>
                  <a:ea typeface="+mj-ea"/>
                </a:endParaRPr>
              </a:p>
              <a:p>
                <a:r>
                  <a:rPr lang="ja-JP" altLang="en-US" sz="900" b="1" dirty="0" smtClean="0">
                    <a:latin typeface="+mj-ea"/>
                    <a:ea typeface="+mj-ea"/>
                  </a:rPr>
                  <a:t>卓上</a:t>
                </a:r>
                <a:r>
                  <a:rPr lang="en-US" altLang="ja-JP" sz="900" b="1" dirty="0" smtClean="0">
                    <a:latin typeface="+mj-ea"/>
                    <a:ea typeface="+mj-ea"/>
                  </a:rPr>
                  <a:t>W</a:t>
                </a:r>
                <a:r>
                  <a:rPr lang="ja-JP" altLang="en-US" sz="900" b="1" dirty="0" smtClean="0">
                    <a:latin typeface="+mj-ea"/>
                    <a:ea typeface="+mj-ea"/>
                  </a:rPr>
                  <a:t>リングタイプ</a:t>
                </a:r>
                <a:endParaRPr lang="en-US" altLang="ja-JP" sz="900" b="1" dirty="0" smtClean="0">
                  <a:latin typeface="+mj-ea"/>
                  <a:ea typeface="+mj-ea"/>
                </a:endParaRPr>
              </a:p>
              <a:p>
                <a:endParaRPr lang="ja-JP" altLang="en-US" sz="900" dirty="0">
                  <a:latin typeface="+mj-ea"/>
                  <a:ea typeface="+mj-ea"/>
                </a:endParaRPr>
              </a:p>
              <a:p>
                <a:r>
                  <a:rPr lang="en-US" altLang="ja-JP" sz="800" dirty="0" smtClean="0"/>
                  <a:t>W160×H15</a:t>
                </a:r>
                <a:r>
                  <a:rPr lang="ja-JP" altLang="en-US" sz="800" dirty="0" smtClean="0"/>
                  <a:t> </a:t>
                </a:r>
                <a:r>
                  <a:rPr lang="en-US" altLang="ja-JP" sz="800" dirty="0" smtClean="0"/>
                  <a:t>mm</a:t>
                </a:r>
                <a:endParaRPr lang="en-US" altLang="ja-JP" sz="800" dirty="0"/>
              </a:p>
              <a:p>
                <a:endParaRPr lang="en-US" altLang="ja-JP" sz="1200" dirty="0"/>
              </a:p>
            </p:txBody>
          </p:sp>
          <p:sp>
            <p:nvSpPr>
              <p:cNvPr id="18" name="Text Box 67"/>
              <p:cNvSpPr txBox="1">
                <a:spLocks noChangeArrowheads="1"/>
              </p:cNvSpPr>
              <p:nvPr userDrawn="1"/>
            </p:nvSpPr>
            <p:spPr bwMode="auto">
              <a:xfrm>
                <a:off x="872" y="34"/>
                <a:ext cx="2353" cy="567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lIns="36000" tIns="36000" rIns="36000" bIns="36000">
                <a:normAutofit/>
              </a:bodyPr>
              <a:lstStyle>
                <a:lvl1pPr marL="114300" indent="-1143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>
                  <a:buClr>
                    <a:srgbClr val="000000"/>
                  </a:buClr>
                  <a:buFontTx/>
                  <a:buChar char="※"/>
                </a:pPr>
                <a:r>
                  <a:rPr lang="ja-JP" altLang="en-US" sz="700" b="1" dirty="0" smtClean="0">
                    <a:solidFill>
                      <a:schemeClr val="tx1"/>
                    </a:solidFill>
                  </a:rPr>
                  <a:t>データは</a:t>
                </a:r>
                <a:r>
                  <a:rPr lang="ja-JP" altLang="en-US" sz="700" b="1" dirty="0" smtClean="0">
                    <a:solidFill>
                      <a:srgbClr val="FF0000"/>
                    </a:solidFill>
                  </a:rPr>
                  <a:t>黒１色</a:t>
                </a:r>
                <a:r>
                  <a:rPr lang="ja-JP" altLang="en-US" sz="700" b="1" dirty="0" smtClean="0">
                    <a:solidFill>
                      <a:schemeClr val="tx1"/>
                    </a:solidFill>
                  </a:rPr>
                  <a:t>で作成してください。</a:t>
                </a:r>
                <a:endParaRPr lang="en-US" altLang="ja-JP" sz="700" b="1" dirty="0" smtClean="0">
                  <a:solidFill>
                    <a:schemeClr val="tx1"/>
                  </a:solidFill>
                </a:endParaRPr>
              </a:p>
              <a:p>
                <a:pPr>
                  <a:buClr>
                    <a:srgbClr val="000000"/>
                  </a:buClr>
                  <a:buFontTx/>
                  <a:buChar char="※"/>
                </a:pPr>
                <a:r>
                  <a:rPr lang="ja-JP" altLang="en-US" sz="700" b="1" dirty="0" smtClean="0">
                    <a:solidFill>
                      <a:srgbClr val="FF0000"/>
                    </a:solidFill>
                  </a:rPr>
                  <a:t>青い四角</a:t>
                </a:r>
                <a:r>
                  <a:rPr lang="ja-JP" altLang="en-US" sz="700" dirty="0" smtClean="0">
                    <a:solidFill>
                      <a:srgbClr val="FF0000"/>
                    </a:solidFill>
                  </a:rPr>
                  <a:t>より</a:t>
                </a:r>
                <a:r>
                  <a:rPr lang="ja-JP" altLang="en-US" sz="700" b="1" dirty="0" smtClean="0">
                    <a:solidFill>
                      <a:srgbClr val="FF0000"/>
                    </a:solidFill>
                  </a:rPr>
                  <a:t>内側</a:t>
                </a:r>
                <a:r>
                  <a:rPr lang="ja-JP" altLang="en-US" sz="700" dirty="0" smtClean="0"/>
                  <a:t>に入れて作成してください。</a:t>
                </a:r>
                <a:endParaRPr lang="ja-JP" altLang="en-US" sz="700" dirty="0"/>
              </a:p>
              <a:p>
                <a:pPr>
                  <a:buClr>
                    <a:srgbClr val="000000"/>
                  </a:buClr>
                  <a:buFontTx/>
                  <a:buChar char="※"/>
                </a:pPr>
                <a:r>
                  <a:rPr lang="ja-JP" altLang="en-US" sz="700" b="1" dirty="0">
                    <a:solidFill>
                      <a:srgbClr val="FF0000"/>
                    </a:solidFill>
                  </a:rPr>
                  <a:t>透過性</a:t>
                </a:r>
                <a:r>
                  <a:rPr lang="ja-JP" altLang="en-US" sz="700" dirty="0"/>
                  <a:t>や</a:t>
                </a:r>
                <a:r>
                  <a:rPr lang="ja-JP" altLang="en-US" sz="700" b="1" dirty="0">
                    <a:solidFill>
                      <a:srgbClr val="FF0000"/>
                    </a:solidFill>
                  </a:rPr>
                  <a:t>半透明</a:t>
                </a:r>
                <a:r>
                  <a:rPr lang="ja-JP" altLang="en-US" sz="700" dirty="0"/>
                  <a:t>、</a:t>
                </a:r>
                <a:r>
                  <a:rPr lang="ja-JP" altLang="en-US" sz="700" b="1" dirty="0">
                    <a:solidFill>
                      <a:srgbClr val="FF0000"/>
                    </a:solidFill>
                  </a:rPr>
                  <a:t>パターン</a:t>
                </a:r>
                <a:r>
                  <a:rPr lang="ja-JP" altLang="en-US" sz="700" dirty="0"/>
                  <a:t>など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変換が正常に出来ない</a:t>
                </a:r>
                <a:r>
                  <a:rPr lang="ja-JP" altLang="en-US" sz="700" dirty="0"/>
                  <a:t>場合があります。</a:t>
                </a:r>
              </a:p>
              <a:p>
                <a:pPr>
                  <a:buClr>
                    <a:srgbClr val="000000"/>
                  </a:buClr>
                  <a:buFontTx/>
                  <a:buChar char="※"/>
                </a:pPr>
                <a:r>
                  <a:rPr lang="ja-JP" altLang="en-US" sz="700" dirty="0">
                    <a:solidFill>
                      <a:srgbClr val="FF0000"/>
                    </a:solidFill>
                  </a:rPr>
                  <a:t>用紙サイズの変更</a:t>
                </a:r>
                <a:r>
                  <a:rPr lang="ja-JP" altLang="en-US" sz="700" dirty="0"/>
                  <a:t>や、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トンボの移動</a:t>
                </a:r>
                <a:r>
                  <a:rPr lang="ja-JP" altLang="en-US" sz="700" dirty="0"/>
                  <a:t>、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変形</a:t>
                </a:r>
                <a:r>
                  <a:rPr lang="ja-JP" altLang="en-US" sz="700" dirty="0"/>
                  <a:t>など</a:t>
                </a:r>
                <a:r>
                  <a:rPr lang="ja-JP" altLang="en-US" sz="700" dirty="0">
                    <a:solidFill>
                      <a:schemeClr val="tx1"/>
                    </a:solidFill>
                  </a:rPr>
                  <a:t>なさらない</a:t>
                </a:r>
                <a:r>
                  <a:rPr lang="ja-JP" altLang="en-US" sz="700" dirty="0"/>
                  <a:t>ようお願いします。　</a:t>
                </a:r>
              </a:p>
              <a:p>
                <a:pPr>
                  <a:buFontTx/>
                  <a:buChar char="※"/>
                </a:pPr>
                <a:r>
                  <a:rPr lang="ja-JP" altLang="en-US" sz="700" dirty="0" smtClean="0"/>
                  <a:t>このテンプレートから</a:t>
                </a:r>
                <a:r>
                  <a:rPr lang="en-US" altLang="ja-JP" sz="700" dirty="0" smtClean="0"/>
                  <a:t>PDF</a:t>
                </a:r>
                <a:r>
                  <a:rPr lang="ja-JP" altLang="en-US" sz="700" dirty="0" smtClean="0"/>
                  <a:t>を作成する際は、説明部分の線などを削除してください。</a:t>
                </a:r>
                <a:r>
                  <a:rPr lang="en-US" altLang="ja-JP" sz="700" dirty="0" smtClean="0"/>
                  <a:t/>
                </a:r>
                <a:br>
                  <a:rPr lang="en-US" altLang="ja-JP" sz="700" dirty="0" smtClean="0"/>
                </a:br>
                <a:r>
                  <a:rPr lang="ja-JP" altLang="en-US" sz="700" dirty="0" smtClean="0"/>
                  <a:t>また、作成した</a:t>
                </a:r>
                <a:r>
                  <a:rPr lang="en-US" altLang="ja-JP" sz="700" dirty="0" smtClean="0"/>
                  <a:t>PDF</a:t>
                </a:r>
                <a:r>
                  <a:rPr lang="ja-JP" altLang="en-US" sz="700" dirty="0" smtClean="0"/>
                  <a:t>が「</a:t>
                </a:r>
                <a:r>
                  <a:rPr lang="en-US" altLang="ja-JP" sz="700" dirty="0" smtClean="0"/>
                  <a:t>240×95mm</a:t>
                </a:r>
                <a:r>
                  <a:rPr lang="ja-JP" altLang="en-US" sz="700" dirty="0" smtClean="0"/>
                  <a:t>」</a:t>
                </a:r>
                <a:r>
                  <a:rPr lang="ja-JP" altLang="en-US" sz="700" dirty="0" err="1" smtClean="0"/>
                  <a:t>か</a:t>
                </a:r>
                <a:r>
                  <a:rPr lang="ja-JP" altLang="en-US" sz="700" dirty="0" smtClean="0"/>
                  <a:t>どうか確認してください。</a:t>
                </a:r>
                <a:endParaRPr lang="ja-JP" altLang="en-US" sz="700" dirty="0"/>
              </a:p>
            </p:txBody>
          </p:sp>
          <p:pic>
            <p:nvPicPr>
              <p:cNvPr id="19" name="Picture 95" descr="新Suprintロゴ"/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" y="408"/>
                <a:ext cx="274" cy="17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12384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線コネクタ 6"/>
          <p:cNvCxnSpPr/>
          <p:nvPr userDrawn="1"/>
        </p:nvCxnSpPr>
        <p:spPr>
          <a:xfrm>
            <a:off x="1080085" y="1332105"/>
            <a:ext cx="6480592" cy="0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 userDrawn="1"/>
        </p:nvCxnSpPr>
        <p:spPr>
          <a:xfrm>
            <a:off x="1080085" y="1440113"/>
            <a:ext cx="6480592" cy="0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 userDrawn="1"/>
        </p:nvCxnSpPr>
        <p:spPr>
          <a:xfrm>
            <a:off x="1080085" y="1710531"/>
            <a:ext cx="6480592" cy="0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 userDrawn="1"/>
        </p:nvCxnSpPr>
        <p:spPr>
          <a:xfrm>
            <a:off x="1080085" y="1983581"/>
            <a:ext cx="6480592" cy="0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 userDrawn="1"/>
        </p:nvCxnSpPr>
        <p:spPr>
          <a:xfrm>
            <a:off x="1080085" y="2088958"/>
            <a:ext cx="6480592" cy="0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 userDrawn="1"/>
        </p:nvCxnSpPr>
        <p:spPr>
          <a:xfrm>
            <a:off x="1332105" y="1080085"/>
            <a:ext cx="0" cy="1260892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 userDrawn="1"/>
        </p:nvCxnSpPr>
        <p:spPr>
          <a:xfrm>
            <a:off x="1440113" y="1080085"/>
            <a:ext cx="0" cy="1260892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 userDrawn="1"/>
        </p:nvCxnSpPr>
        <p:spPr>
          <a:xfrm>
            <a:off x="4320381" y="1080085"/>
            <a:ext cx="0" cy="1260892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 userDrawn="1"/>
        </p:nvCxnSpPr>
        <p:spPr>
          <a:xfrm>
            <a:off x="7203281" y="1080085"/>
            <a:ext cx="0" cy="1260892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 userDrawn="1"/>
        </p:nvCxnSpPr>
        <p:spPr>
          <a:xfrm>
            <a:off x="7308658" y="1080085"/>
            <a:ext cx="0" cy="1260892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正方形/長方形 16"/>
          <p:cNvSpPr/>
          <p:nvPr userDrawn="1"/>
        </p:nvSpPr>
        <p:spPr>
          <a:xfrm>
            <a:off x="1332105" y="1332105"/>
            <a:ext cx="5976553" cy="756853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 userDrawn="1"/>
        </p:nvSpPr>
        <p:spPr>
          <a:xfrm>
            <a:off x="7380677" y="1080085"/>
            <a:ext cx="180000" cy="180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altLang="en-US" sz="900" dirty="0" smtClean="0"/>
              <a:t>上</a:t>
            </a:r>
            <a:endParaRPr kumimoji="1" lang="ja-JP" altLang="en-US" sz="900" dirty="0"/>
          </a:p>
        </p:txBody>
      </p:sp>
      <p:sp>
        <p:nvSpPr>
          <p:cNvPr id="19" name="テキスト ボックス 18"/>
          <p:cNvSpPr txBox="1"/>
          <p:nvPr userDrawn="1"/>
        </p:nvSpPr>
        <p:spPr>
          <a:xfrm>
            <a:off x="7380677" y="2160316"/>
            <a:ext cx="180000" cy="180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altLang="en-US" sz="900" dirty="0" smtClean="0"/>
              <a:t>下</a:t>
            </a:r>
            <a:endParaRPr kumimoji="1" lang="ja-JP" altLang="en-US" sz="900" dirty="0"/>
          </a:p>
        </p:txBody>
      </p:sp>
    </p:spTree>
    <p:extLst>
      <p:ext uri="{BB962C8B-B14F-4D97-AF65-F5344CB8AC3E}">
        <p14:creationId xmlns:p14="http://schemas.microsoft.com/office/powerpoint/2010/main" val="1649525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89183" rtl="0" eaLnBrk="1" latinLnBrk="0" hangingPunct="1"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8444" indent="-258444" algn="l" defTabSz="68918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9961" indent="-215370" algn="l" defTabSz="68918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61479" indent="-172296" algn="l" defTabSz="68918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6071" indent="-172296" algn="l" defTabSz="68918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0662" indent="-172296" algn="l" defTabSz="689183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95254" indent="-172296" algn="l" defTabSz="68918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39846" indent="-172296" algn="l" defTabSz="68918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84437" indent="-172296" algn="l" defTabSz="68918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29029" indent="-172296" algn="l" defTabSz="68918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9183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4592" algn="l" defTabSz="689183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9183" algn="l" defTabSz="689183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33775" algn="l" defTabSz="689183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8367" algn="l" defTabSz="689183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22958" algn="l" defTabSz="689183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67550" algn="l" defTabSz="689183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12141" algn="l" defTabSz="689183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56733" algn="l" defTabSz="689183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38102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ugo-99</dc:creator>
  <cp:lastModifiedBy>ugo-99</cp:lastModifiedBy>
  <cp:revision>9</cp:revision>
  <dcterms:created xsi:type="dcterms:W3CDTF">2017-10-17T00:43:19Z</dcterms:created>
  <dcterms:modified xsi:type="dcterms:W3CDTF">2017-10-17T06:12:31Z</dcterms:modified>
</cp:coreProperties>
</file>