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0440988" cy="13573125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1506" y="-72"/>
      </p:cViewPr>
      <p:guideLst>
        <p:guide orient="horz" pos="4275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jpeg"/><Relationship Id="rId5" Type="http://schemas.openxmlformats.org/officeDocument/2006/relationships/hyperlink" Target="http://www.suprint.jp/studio/design_inquiry/regist.php" TargetMode="Externa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 userDrawn="1"/>
        </p:nvGrpSpPr>
        <p:grpSpPr>
          <a:xfrm>
            <a:off x="0" y="53975"/>
            <a:ext cx="10366375" cy="12072938"/>
            <a:chOff x="0" y="53975"/>
            <a:chExt cx="10366375" cy="12072938"/>
          </a:xfrm>
        </p:grpSpPr>
        <p:grpSp>
          <p:nvGrpSpPr>
            <p:cNvPr id="2" name="グループ化 1"/>
            <p:cNvGrpSpPr/>
            <p:nvPr userDrawn="1"/>
          </p:nvGrpSpPr>
          <p:grpSpPr>
            <a:xfrm>
              <a:off x="0" y="53975"/>
              <a:ext cx="8997950" cy="12072938"/>
              <a:chOff x="0" y="53975"/>
              <a:chExt cx="8997950" cy="12072938"/>
            </a:xfrm>
          </p:grpSpPr>
          <p:grpSp>
            <p:nvGrpSpPr>
              <p:cNvPr id="3" name="Group 73"/>
              <p:cNvGrpSpPr>
                <a:grpSpLocks/>
              </p:cNvGrpSpPr>
              <p:nvPr userDrawn="1"/>
            </p:nvGrpSpPr>
            <p:grpSpPr bwMode="auto">
              <a:xfrm>
                <a:off x="0" y="53975"/>
                <a:ext cx="8997950" cy="12072938"/>
                <a:chOff x="0" y="34"/>
                <a:chExt cx="5668" cy="7605"/>
              </a:xfrm>
            </p:grpSpPr>
            <p:grpSp>
              <p:nvGrpSpPr>
                <p:cNvPr id="5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975"/>
                  <a:ext cx="5561" cy="6596"/>
                  <a:chOff x="39" y="975"/>
                  <a:chExt cx="5561" cy="6596"/>
                </a:xfrm>
              </p:grpSpPr>
              <p:grpSp>
                <p:nvGrpSpPr>
                  <p:cNvPr id="22" name="Group 69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75" y="975"/>
                    <a:ext cx="4625" cy="6596"/>
                    <a:chOff x="975" y="975"/>
                    <a:chExt cx="4625" cy="6596"/>
                  </a:xfrm>
                </p:grpSpPr>
                <p:sp>
                  <p:nvSpPr>
                    <p:cNvPr id="26" name="Rectangle 20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975"/>
                      <a:ext cx="4625" cy="2063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7" name="Rectangle 32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3173"/>
                      <a:ext cx="4625" cy="213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28" name="Rectangle 34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75" y="5440"/>
                      <a:ext cx="4625" cy="2131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  <p:grpSp>
                <p:nvGrpSpPr>
                  <p:cNvPr id="23" name="Group 68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1252"/>
                    <a:ext cx="930" cy="431"/>
                    <a:chOff x="98" y="3518"/>
                    <a:chExt cx="2325" cy="1077"/>
                  </a:xfrm>
                </p:grpSpPr>
                <p:sp>
                  <p:nvSpPr>
                    <p:cNvPr id="24" name="Line 69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4055"/>
                      <a:ext cx="105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FF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25" name="Text Box 70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3518"/>
                      <a:ext cx="1475" cy="107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FF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切れては困る物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はこの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水色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の線の内側に配置。</a:t>
                      </a:r>
                      <a:endParaRPr lang="ja-JP" altLang="en-US" sz="1400" smtClean="0"/>
                    </a:p>
                  </p:txBody>
                </p:sp>
              </p:grpSp>
            </p:grpSp>
            <p:grpSp>
              <p:nvGrpSpPr>
                <p:cNvPr id="6" name="Group 71"/>
                <p:cNvGrpSpPr>
                  <a:grpSpLocks/>
                </p:cNvGrpSpPr>
                <p:nvPr userDrawn="1"/>
              </p:nvGrpSpPr>
              <p:grpSpPr bwMode="auto">
                <a:xfrm>
                  <a:off x="39" y="1764"/>
                  <a:ext cx="794" cy="340"/>
                  <a:chOff x="98" y="4958"/>
                  <a:chExt cx="1985" cy="850"/>
                </a:xfrm>
              </p:grpSpPr>
              <p:sp>
                <p:nvSpPr>
                  <p:cNvPr id="20" name="Line 72"/>
                  <p:cNvSpPr>
                    <a:spLocks noChangeShapeType="1"/>
                  </p:cNvSpPr>
                  <p:nvPr userDrawn="1"/>
                </p:nvSpPr>
                <p:spPr bwMode="auto">
                  <a:xfrm>
                    <a:off x="1373" y="5383"/>
                    <a:ext cx="7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FF0000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Text Box 73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98" y="4958"/>
                    <a:ext cx="1475" cy="850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FF0000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フチ無印刷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い線まで伸ばす。</a:t>
                    </a:r>
                    <a:endParaRPr lang="ja-JP" altLang="en-US" sz="1400" smtClean="0"/>
                  </a:p>
                </p:txBody>
              </p:sp>
            </p:grpSp>
            <p:grpSp>
              <p:nvGrpSpPr>
                <p:cNvPr id="7" name="Group 72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5629" cy="6811"/>
                  <a:chOff x="39" y="828"/>
                  <a:chExt cx="5629" cy="6811"/>
                </a:xfrm>
              </p:grpSpPr>
              <p:grpSp>
                <p:nvGrpSpPr>
                  <p:cNvPr id="13" name="Group 70"/>
                  <p:cNvGrpSpPr>
                    <a:grpSpLocks/>
                  </p:cNvGrpSpPr>
                  <p:nvPr userDrawn="1"/>
                </p:nvGrpSpPr>
                <p:grpSpPr bwMode="auto">
                  <a:xfrm>
                    <a:off x="907" y="906"/>
                    <a:ext cx="4761" cy="6733"/>
                    <a:chOff x="907" y="906"/>
                    <a:chExt cx="4761" cy="6733"/>
                  </a:xfrm>
                </p:grpSpPr>
                <p:sp>
                  <p:nvSpPr>
                    <p:cNvPr id="17" name="Rectangle 19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906"/>
                      <a:ext cx="4761" cy="2199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8" name="Rectangle 31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3105"/>
                      <a:ext cx="4761" cy="226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  <p:sp>
                  <p:nvSpPr>
                    <p:cNvPr id="19" name="Rectangle 33"/>
                    <p:cNvSpPr>
                      <a:spLocks noChangeArrowheads="1"/>
                    </p:cNvSpPr>
                    <p:nvPr userDrawn="1"/>
                  </p:nvSpPr>
                  <p:spPr bwMode="auto">
                    <a:xfrm>
                      <a:off x="907" y="5372"/>
                      <a:ext cx="4761" cy="2267"/>
                    </a:xfrm>
                    <a:prstGeom prst="rect">
                      <a:avLst/>
                    </a:prstGeom>
                    <a:noFill/>
                    <a:ln w="317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>
                      <a:lvl1pPr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eaLnBrk="0" hangingPunct="0"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eaLnBrk="0" fontAlgn="base" hangingPunct="0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sz="27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eaLnBrk="1" hangingPunct="1"/>
                      <a:endParaRPr lang="ja-JP" altLang="en-US"/>
                    </a:p>
                  </p:txBody>
                </p:sp>
              </p:grpSp>
              <p:grpSp>
                <p:nvGrpSpPr>
                  <p:cNvPr id="14" name="Group 74"/>
                  <p:cNvGrpSpPr>
                    <a:grpSpLocks/>
                  </p:cNvGrpSpPr>
                  <p:nvPr userDrawn="1"/>
                </p:nvGrpSpPr>
                <p:grpSpPr bwMode="auto">
                  <a:xfrm>
                    <a:off x="39" y="828"/>
                    <a:ext cx="862" cy="343"/>
                    <a:chOff x="98" y="2258"/>
                    <a:chExt cx="2155" cy="857"/>
                  </a:xfrm>
                </p:grpSpPr>
                <p:sp>
                  <p:nvSpPr>
                    <p:cNvPr id="15" name="Line 75"/>
                    <p:cNvSpPr>
                      <a:spLocks noChangeShapeType="1"/>
                    </p:cNvSpPr>
                    <p:nvPr userDrawn="1"/>
                  </p:nvSpPr>
                  <p:spPr bwMode="auto">
                    <a:xfrm>
                      <a:off x="1373" y="2688"/>
                      <a:ext cx="88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rgbClr val="0000FF"/>
                      </a:solidFill>
                      <a:round/>
                      <a:headEnd/>
                      <a:tailEnd type="triangle" w="med" len="med"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" name="Text Box 76"/>
                    <p:cNvSpPr txBox="1">
                      <a:spLocks noChangeArrowheads="1"/>
                    </p:cNvSpPr>
                    <p:nvPr userDrawn="1"/>
                  </p:nvSpPr>
                  <p:spPr bwMode="auto">
                    <a:xfrm>
                      <a:off x="98" y="2258"/>
                      <a:ext cx="1475" cy="857"/>
                    </a:xfrm>
                    <a:prstGeom prst="rect">
                      <a:avLst/>
                    </a:prstGeom>
                    <a:solidFill>
                      <a:srgbClr val="FFFFFF"/>
                    </a:solidFill>
                    <a:ln w="9525">
                      <a:solidFill>
                        <a:srgbClr val="0000FF"/>
                      </a:solidFill>
                      <a:miter lim="800000"/>
                      <a:headEnd/>
                      <a:tailEnd/>
                    </a:ln>
                  </p:spPr>
                  <p:txBody>
                    <a:bodyPr lIns="18000" tIns="18000" rIns="18000" bIns="18000"/>
                    <a:lstStyle>
                      <a:lvl1pPr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742950" indent="-28575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marL="11430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marL="16002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marL="2057400" indent="-228600" defTabSz="696913"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25146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29718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34290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3886200" indent="-228600" defTabSz="696913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仕上がり位置。</a:t>
                      </a:r>
                    </a:p>
                    <a:p>
                      <a:pPr algn="just">
                        <a:defRPr/>
                      </a:pP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この</a:t>
                      </a:r>
                      <a:r>
                        <a:rPr lang="ja-JP" altLang="en-US" sz="1000" b="1" smtClean="0">
                          <a:solidFill>
                            <a:srgbClr val="FF0000"/>
                          </a:solidFill>
                          <a:latin typeface="Century" pitchFamily="18" charset="0"/>
                          <a:ea typeface="ＭＳ 明朝" pitchFamily="17" charset="-128"/>
                        </a:rPr>
                        <a:t>青</a:t>
                      </a:r>
                      <a:r>
                        <a:rPr lang="ja-JP" altLang="en-US" sz="1000" smtClean="0">
                          <a:latin typeface="Century" pitchFamily="18" charset="0"/>
                          <a:ea typeface="ＭＳ 明朝" pitchFamily="17" charset="-128"/>
                        </a:rPr>
                        <a:t>い線でカットします。</a:t>
                      </a:r>
                      <a:endParaRPr lang="ja-JP" altLang="en-US" sz="1400" smtClean="0"/>
                    </a:p>
                  </p:txBody>
                </p:sp>
              </p:grpSp>
            </p:grpSp>
            <p:pic>
              <p:nvPicPr>
                <p:cNvPr id="8" name="Picture 77" descr="ぬりたし説明"/>
                <p:cNvPicPr>
                  <a:picLocks noChangeAspect="1" noChangeArrowheads="1"/>
                </p:cNvPicPr>
                <p:nvPr userDrawn="1"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0" y="2155"/>
                  <a:ext cx="641" cy="176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9" name="Group 65"/>
                <p:cNvGrpSpPr>
                  <a:grpSpLocks/>
                </p:cNvGrpSpPr>
                <p:nvPr userDrawn="1"/>
              </p:nvGrpSpPr>
              <p:grpSpPr bwMode="auto">
                <a:xfrm>
                  <a:off x="34" y="34"/>
                  <a:ext cx="3191" cy="567"/>
                  <a:chOff x="34" y="34"/>
                  <a:chExt cx="3191" cy="567"/>
                </a:xfrm>
              </p:grpSpPr>
              <p:sp>
                <p:nvSpPr>
                  <p:cNvPr id="10" name="Rectangle 65"/>
                  <p:cNvSpPr>
                    <a:spLocks noChangeArrowheads="1"/>
                  </p:cNvSpPr>
                  <p:nvPr userDrawn="1"/>
                </p:nvSpPr>
                <p:spPr bwMode="auto">
                  <a:xfrm>
                    <a:off x="34" y="34"/>
                    <a:ext cx="839" cy="567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lIns="36000" tIns="36000" rIns="36000" bIns="36000">
                    <a:normAutofit/>
                  </a:bodyPr>
                  <a:lstStyle>
                    <a:lvl1pPr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1803400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180340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altLang="ja-JP" sz="1100" smtClean="0"/>
                      <a:t>A4</a:t>
                    </a:r>
                    <a:r>
                      <a:rPr lang="ja-JP" altLang="en-US" sz="1100" smtClean="0"/>
                      <a:t>チラシ 天 表</a:t>
                    </a:r>
                  </a:p>
                  <a:p>
                    <a:pPr>
                      <a:defRPr/>
                    </a:pPr>
                    <a:r>
                      <a:rPr lang="ja-JP" altLang="en-US" sz="800" smtClean="0"/>
                      <a:t>巻き３つ折</a:t>
                    </a:r>
                  </a:p>
                  <a:p>
                    <a:pPr>
                      <a:defRPr/>
                    </a:pPr>
                    <a:r>
                      <a:rPr lang="ja-JP" altLang="en-US" sz="700" smtClean="0"/>
                      <a:t>◎展開サイズ </a:t>
                    </a:r>
                    <a:r>
                      <a:rPr lang="en-US" altLang="ja-JP" sz="700" smtClean="0"/>
                      <a:t>297×210mm</a:t>
                    </a:r>
                  </a:p>
                  <a:p>
                    <a:pPr>
                      <a:defRPr/>
                    </a:pPr>
                    <a:r>
                      <a:rPr lang="en-US" altLang="ja-JP" sz="700" smtClean="0"/>
                      <a:t>◎</a:t>
                    </a:r>
                    <a:r>
                      <a:rPr lang="ja-JP" altLang="en-US" sz="700" smtClean="0"/>
                      <a:t>仕上りサイズ</a:t>
                    </a:r>
                    <a:r>
                      <a:rPr lang="en-US" altLang="ja-JP" sz="700" smtClean="0"/>
                      <a:t>100×210mm</a:t>
                    </a:r>
                  </a:p>
                </p:txBody>
              </p:sp>
              <p:sp>
                <p:nvSpPr>
                  <p:cNvPr id="11" name="Text Box 67"/>
                  <p:cNvSpPr txBox="1">
                    <a:spLocks noChangeArrowheads="1"/>
                  </p:cNvSpPr>
                  <p:nvPr userDrawn="1"/>
                </p:nvSpPr>
                <p:spPr bwMode="auto">
                  <a:xfrm>
                    <a:off x="872" y="34"/>
                    <a:ext cx="2353" cy="567"/>
                  </a:xfrm>
                  <a:prstGeom prst="rect">
                    <a:avLst/>
                  </a:prstGeom>
                  <a:no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lIns="36000" tIns="36000" rIns="36000" bIns="36000">
                    <a:normAutofit/>
                  </a:bodyPr>
                  <a:lstStyle>
                    <a:lvl1pPr marL="114300" indent="-1143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フチ無印刷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b="1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外側の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黒い線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まで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背景や画像を伸ばして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ください。（左下図参照）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切れては困る絵柄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文字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等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は、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内側の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水色の線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の中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に作成してください。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透過性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半透明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</a:t>
                    </a:r>
                    <a:r>
                      <a:rPr kumimoji="1" lang="ja-JP" altLang="ja-JP" sz="700" b="1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パターン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など変換が正常に出来ない場合があります。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用紙サイズの変更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や</a:t>
                    </a:r>
                    <a:r>
                      <a:rPr kumimoji="1" lang="ja-JP" altLang="ja-JP" sz="700" kern="100" dirty="0" smtClean="0">
                        <a:solidFill>
                          <a:srgbClr val="FF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、トンボの移動、変形などなさらないよう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お願いします。　</a:t>
                    </a: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説明用の枠などは削除してください。（削除の仕方は同封の</a:t>
                    </a:r>
                    <a:r>
                      <a:rPr kumimoji="1" lang="en-US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でご確認いただけます。）</a:t>
                    </a:r>
                    <a:endParaRPr kumimoji="1" lang="en-US" altLang="ja-JP" sz="700" kern="100" dirty="0" smtClean="0">
                      <a:solidFill>
                        <a:schemeClr val="tx1"/>
                      </a:solidFill>
                      <a:effectLst/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Times New Roman"/>
                    </a:endParaRPr>
                  </a:p>
                  <a:p>
                    <a:pPr marL="108000" lvl="0" indent="-108000" algn="just">
                      <a:spcAft>
                        <a:spcPts val="0"/>
                      </a:spcAft>
                      <a:buClr>
                        <a:srgbClr val="000000"/>
                      </a:buClr>
                      <a:buSzPts val="700"/>
                      <a:buFont typeface="ＭＳ Ｐゴシック"/>
                      <a:buChar char="※"/>
                    </a:pP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を作成する際は、テンプレートと同じサイズで</a:t>
                    </a:r>
                    <a:r>
                      <a:rPr kumimoji="1" lang="en-US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PDF</a:t>
                    </a:r>
                    <a:r>
                      <a:rPr kumimoji="1" lang="ja-JP" altLang="ja-JP" sz="700" kern="1200" dirty="0" smtClean="0">
                        <a:solidFill>
                          <a:schemeClr val="tx1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Times New Roman"/>
                      </a:rPr>
                      <a:t>が作成されている事をご確認ください。</a:t>
                    </a:r>
                    <a:endParaRPr kumimoji="1" lang="ja-JP" altLang="en-US" sz="700" kern="1200" dirty="0">
                      <a:solidFill>
                        <a:schemeClr val="tx1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pic>
                <p:nvPicPr>
                  <p:cNvPr id="12" name="Picture 68" descr="新Suprintロゴ"/>
                  <p:cNvPicPr>
                    <a:picLocks noChangeAspect="1" noChangeArrowheads="1"/>
                  </p:cNvPicPr>
                  <p:nvPr userDrawn="1"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0" y="379"/>
                    <a:ext cx="342" cy="21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</p:grpSp>
          </p:grpSp>
          <p:pic>
            <p:nvPicPr>
              <p:cNvPr id="4" name="Picture 74" descr="巻き三天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64163" y="306388"/>
                <a:ext cx="812800" cy="327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29" name="図 1">
              <a:hlinkClick r:id="rId5"/>
            </p:cNvPr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53200" y="71438"/>
              <a:ext cx="3813175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5111115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9"/>
          <p:cNvGrpSpPr>
            <a:grpSpLocks/>
          </p:cNvGrpSpPr>
          <p:nvPr userDrawn="1"/>
        </p:nvGrpSpPr>
        <p:grpSpPr bwMode="auto">
          <a:xfrm>
            <a:off x="9104313" y="8528050"/>
            <a:ext cx="323850" cy="3598863"/>
            <a:chOff x="5735" y="5372"/>
            <a:chExt cx="204" cy="2267"/>
          </a:xfrm>
        </p:grpSpPr>
        <p:sp>
          <p:nvSpPr>
            <p:cNvPr id="2" name="Text Box 38"/>
            <p:cNvSpPr txBox="1">
              <a:spLocks noChangeArrowheads="1"/>
            </p:cNvSpPr>
            <p:nvPr userDrawn="1"/>
          </p:nvSpPr>
          <p:spPr bwMode="auto">
            <a:xfrm>
              <a:off x="5735" y="5372"/>
              <a:ext cx="113" cy="2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b="1" smtClean="0">
                  <a:solidFill>
                    <a:srgbClr val="FF0000"/>
                  </a:solidFill>
                </a:rPr>
                <a:t>〈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表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1</a:t>
              </a:r>
              <a:r>
                <a:rPr lang="ja-JP" altLang="en-US" sz="1000" b="1" smtClean="0">
                  <a:solidFill>
                    <a:srgbClr val="FF0000"/>
                  </a:solidFill>
                </a:rPr>
                <a:t>（表紙）</a:t>
              </a:r>
              <a:r>
                <a:rPr lang="en-US" altLang="ja-JP" sz="1000" b="1" smtClean="0">
                  <a:solidFill>
                    <a:srgbClr val="FF0000"/>
                  </a:solidFill>
                </a:rPr>
                <a:t>〉</a:t>
              </a:r>
            </a:p>
          </p:txBody>
        </p:sp>
        <p:grpSp>
          <p:nvGrpSpPr>
            <p:cNvPr id="1084" name="Group 48"/>
            <p:cNvGrpSpPr>
              <a:grpSpLocks/>
            </p:cNvGrpSpPr>
            <p:nvPr userDrawn="1"/>
          </p:nvGrpSpPr>
          <p:grpSpPr bwMode="auto">
            <a:xfrm>
              <a:off x="5848" y="5372"/>
              <a:ext cx="91" cy="2267"/>
              <a:chOff x="5848" y="5372"/>
              <a:chExt cx="91" cy="2267"/>
            </a:xfrm>
          </p:grpSpPr>
          <p:sp>
            <p:nvSpPr>
              <p:cNvPr id="1085" name="Line 41"/>
              <p:cNvSpPr>
                <a:spLocks noChangeShapeType="1"/>
              </p:cNvSpPr>
              <p:nvPr userDrawn="1"/>
            </p:nvSpPr>
            <p:spPr bwMode="auto">
              <a:xfrm>
                <a:off x="5894" y="5372"/>
                <a:ext cx="0" cy="22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" name="Text Box 42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6461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100mm</a:t>
                </a:r>
              </a:p>
            </p:txBody>
          </p:sp>
        </p:grpSp>
      </p:grpSp>
      <p:grpSp>
        <p:nvGrpSpPr>
          <p:cNvPr id="1027" name="Group 50"/>
          <p:cNvGrpSpPr>
            <a:grpSpLocks/>
          </p:cNvGrpSpPr>
          <p:nvPr userDrawn="1"/>
        </p:nvGrpSpPr>
        <p:grpSpPr bwMode="auto">
          <a:xfrm>
            <a:off x="9104313" y="4929188"/>
            <a:ext cx="323850" cy="3598862"/>
            <a:chOff x="5735" y="3105"/>
            <a:chExt cx="204" cy="2267"/>
          </a:xfrm>
        </p:grpSpPr>
        <p:sp>
          <p:nvSpPr>
            <p:cNvPr id="7" name="Text Box 37"/>
            <p:cNvSpPr txBox="1">
              <a:spLocks noChangeArrowheads="1"/>
            </p:cNvSpPr>
            <p:nvPr userDrawn="1"/>
          </p:nvSpPr>
          <p:spPr bwMode="auto">
            <a:xfrm>
              <a:off x="5735" y="3105"/>
              <a:ext cx="113" cy="22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表４（裏表紙）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80" name="Group 47"/>
            <p:cNvGrpSpPr>
              <a:grpSpLocks/>
            </p:cNvGrpSpPr>
            <p:nvPr userDrawn="1"/>
          </p:nvGrpSpPr>
          <p:grpSpPr bwMode="auto">
            <a:xfrm>
              <a:off x="5848" y="3105"/>
              <a:ext cx="91" cy="2267"/>
              <a:chOff x="5848" y="3105"/>
              <a:chExt cx="91" cy="2267"/>
            </a:xfrm>
          </p:grpSpPr>
          <p:sp>
            <p:nvSpPr>
              <p:cNvPr id="1081" name="Line 40"/>
              <p:cNvSpPr>
                <a:spLocks noChangeShapeType="1"/>
              </p:cNvSpPr>
              <p:nvPr userDrawn="1"/>
            </p:nvSpPr>
            <p:spPr bwMode="auto">
              <a:xfrm>
                <a:off x="5894" y="3105"/>
                <a:ext cx="0" cy="22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" name="Text Box 43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4194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100mm</a:t>
                </a:r>
              </a:p>
            </p:txBody>
          </p:sp>
        </p:grpSp>
      </p:grpSp>
      <p:grpSp>
        <p:nvGrpSpPr>
          <p:cNvPr id="1028" name="Group 51"/>
          <p:cNvGrpSpPr>
            <a:grpSpLocks/>
          </p:cNvGrpSpPr>
          <p:nvPr userDrawn="1"/>
        </p:nvGrpSpPr>
        <p:grpSpPr bwMode="auto">
          <a:xfrm>
            <a:off x="9104313" y="1438275"/>
            <a:ext cx="323850" cy="3490913"/>
            <a:chOff x="5735" y="906"/>
            <a:chExt cx="204" cy="2199"/>
          </a:xfrm>
        </p:grpSpPr>
        <p:sp>
          <p:nvSpPr>
            <p:cNvPr id="9" name="Text Box 36"/>
            <p:cNvSpPr txBox="1">
              <a:spLocks noChangeArrowheads="1"/>
            </p:cNvSpPr>
            <p:nvPr userDrawn="1"/>
          </p:nvSpPr>
          <p:spPr bwMode="auto">
            <a:xfrm>
              <a:off x="5735" y="906"/>
              <a:ext cx="113" cy="21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lIns="0" tIns="360000" rIns="0" bIns="360000" anchor="ctr"/>
            <a:lstStyle>
              <a:lvl1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defTabSz="137160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defTabSz="1371600" fontAlgn="base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altLang="ja-JP" sz="1000" smtClean="0"/>
                <a:t>〈</a:t>
              </a:r>
              <a:r>
                <a:rPr lang="ja-JP" altLang="en-US" sz="1000" smtClean="0"/>
                <a:t>中に巻き込まれる面</a:t>
              </a:r>
              <a:r>
                <a:rPr lang="en-US" altLang="ja-JP" sz="1000" smtClean="0"/>
                <a:t>〉</a:t>
              </a:r>
            </a:p>
          </p:txBody>
        </p:sp>
        <p:grpSp>
          <p:nvGrpSpPr>
            <p:cNvPr id="10" name="Group 46"/>
            <p:cNvGrpSpPr>
              <a:grpSpLocks/>
            </p:cNvGrpSpPr>
            <p:nvPr userDrawn="1"/>
          </p:nvGrpSpPr>
          <p:grpSpPr bwMode="auto">
            <a:xfrm>
              <a:off x="5848" y="906"/>
              <a:ext cx="91" cy="2199"/>
              <a:chOff x="5848" y="906"/>
              <a:chExt cx="91" cy="2199"/>
            </a:xfrm>
          </p:grpSpPr>
          <p:sp>
            <p:nvSpPr>
              <p:cNvPr id="1077" name="Line 39"/>
              <p:cNvSpPr>
                <a:spLocks noChangeShapeType="1"/>
              </p:cNvSpPr>
              <p:nvPr userDrawn="1"/>
            </p:nvSpPr>
            <p:spPr bwMode="auto">
              <a:xfrm>
                <a:off x="5894" y="906"/>
                <a:ext cx="0" cy="219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" name="Text Box 44"/>
              <p:cNvSpPr txBox="1">
                <a:spLocks noChangeArrowheads="1"/>
              </p:cNvSpPr>
              <p:nvPr userDrawn="1"/>
            </p:nvSpPr>
            <p:spPr bwMode="auto">
              <a:xfrm rot="5400000">
                <a:off x="5735" y="1960"/>
                <a:ext cx="317" cy="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>
                <a:lvl1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defTabSz="1371600"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defTabSz="1371600" fontAlgn="base">
                  <a:spcBef>
                    <a:spcPct val="0"/>
                  </a:spcBef>
                  <a:spcAft>
                    <a:spcPct val="0"/>
                  </a:spcAft>
                  <a:defRPr kumimoji="1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altLang="ja-JP" sz="800" smtClean="0"/>
                  <a:t>97mm</a:t>
                </a:r>
              </a:p>
            </p:txBody>
          </p:sp>
        </p:grpSp>
      </p:grpSp>
      <p:grpSp>
        <p:nvGrpSpPr>
          <p:cNvPr id="1029" name="Group 30"/>
          <p:cNvGrpSpPr>
            <a:grpSpLocks/>
          </p:cNvGrpSpPr>
          <p:nvPr userDrawn="1"/>
        </p:nvGrpSpPr>
        <p:grpSpPr bwMode="auto">
          <a:xfrm>
            <a:off x="1079500" y="1079500"/>
            <a:ext cx="8280400" cy="11417300"/>
            <a:chOff x="680" y="680"/>
            <a:chExt cx="5216" cy="7192"/>
          </a:xfrm>
        </p:grpSpPr>
        <p:sp>
          <p:nvSpPr>
            <p:cNvPr id="1061" name="Line 24"/>
            <p:cNvSpPr>
              <a:spLocks noChangeShapeType="1"/>
            </p:cNvSpPr>
            <p:nvPr userDrawn="1"/>
          </p:nvSpPr>
          <p:spPr bwMode="auto">
            <a:xfrm>
              <a:off x="680" y="5372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62" name="Line 25"/>
            <p:cNvSpPr>
              <a:spLocks noChangeShapeType="1"/>
            </p:cNvSpPr>
            <p:nvPr userDrawn="1"/>
          </p:nvSpPr>
          <p:spPr bwMode="auto">
            <a:xfrm>
              <a:off x="680" y="3105"/>
              <a:ext cx="5216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63" name="Group 26"/>
            <p:cNvGrpSpPr>
              <a:grpSpLocks/>
            </p:cNvGrpSpPr>
            <p:nvPr userDrawn="1"/>
          </p:nvGrpSpPr>
          <p:grpSpPr bwMode="auto">
            <a:xfrm>
              <a:off x="680" y="680"/>
              <a:ext cx="5216" cy="7192"/>
              <a:chOff x="680" y="680"/>
              <a:chExt cx="5216" cy="7192"/>
            </a:xfrm>
          </p:grpSpPr>
          <p:sp>
            <p:nvSpPr>
              <p:cNvPr id="1064" name="Line 7"/>
              <p:cNvSpPr>
                <a:spLocks noChangeShapeType="1"/>
              </p:cNvSpPr>
              <p:nvPr userDrawn="1"/>
            </p:nvSpPr>
            <p:spPr bwMode="auto">
              <a:xfrm>
                <a:off x="680" y="8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5" name="Line 8"/>
              <p:cNvSpPr>
                <a:spLocks noChangeShapeType="1"/>
              </p:cNvSpPr>
              <p:nvPr userDrawn="1"/>
            </p:nvSpPr>
            <p:spPr bwMode="auto">
              <a:xfrm>
                <a:off x="680" y="9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6" name="Line 9"/>
              <p:cNvSpPr>
                <a:spLocks noChangeShapeType="1"/>
              </p:cNvSpPr>
              <p:nvPr userDrawn="1"/>
            </p:nvSpPr>
            <p:spPr bwMode="auto">
              <a:xfrm>
                <a:off x="680" y="7707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7" name="Line 10"/>
              <p:cNvSpPr>
                <a:spLocks noChangeShapeType="1"/>
              </p:cNvSpPr>
              <p:nvPr userDrawn="1"/>
            </p:nvSpPr>
            <p:spPr bwMode="auto">
              <a:xfrm>
                <a:off x="680" y="7639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8" name="Line 11"/>
              <p:cNvSpPr>
                <a:spLocks noChangeShapeType="1"/>
              </p:cNvSpPr>
              <p:nvPr userDrawn="1"/>
            </p:nvSpPr>
            <p:spPr bwMode="auto">
              <a:xfrm>
                <a:off x="680" y="4273"/>
                <a:ext cx="5216" cy="0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9" name="Line 12"/>
              <p:cNvSpPr>
                <a:spLocks noChangeShapeType="1"/>
              </p:cNvSpPr>
              <p:nvPr userDrawn="1"/>
            </p:nvSpPr>
            <p:spPr bwMode="auto">
              <a:xfrm>
                <a:off x="839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0" name="Line 13"/>
              <p:cNvSpPr>
                <a:spLocks noChangeShapeType="1"/>
              </p:cNvSpPr>
              <p:nvPr userDrawn="1"/>
            </p:nvSpPr>
            <p:spPr bwMode="auto">
              <a:xfrm>
                <a:off x="90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1" name="Line 14"/>
              <p:cNvSpPr>
                <a:spLocks noChangeShapeType="1"/>
              </p:cNvSpPr>
              <p:nvPr userDrawn="1"/>
            </p:nvSpPr>
            <p:spPr bwMode="auto">
              <a:xfrm>
                <a:off x="5735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2" name="Line 15"/>
              <p:cNvSpPr>
                <a:spLocks noChangeShapeType="1"/>
              </p:cNvSpPr>
              <p:nvPr userDrawn="1"/>
            </p:nvSpPr>
            <p:spPr bwMode="auto">
              <a:xfrm>
                <a:off x="5667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3" name="Line 16"/>
              <p:cNvSpPr>
                <a:spLocks noChangeShapeType="1"/>
              </p:cNvSpPr>
              <p:nvPr userDrawn="1"/>
            </p:nvSpPr>
            <p:spPr bwMode="auto">
              <a:xfrm>
                <a:off x="3288" y="680"/>
                <a:ext cx="0" cy="7192"/>
              </a:xfrm>
              <a:prstGeom prst="line">
                <a:avLst/>
              </a:pr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4" name="Rectangle 17"/>
              <p:cNvSpPr>
                <a:spLocks noChangeArrowheads="1"/>
              </p:cNvSpPr>
              <p:nvPr userDrawn="1"/>
            </p:nvSpPr>
            <p:spPr bwMode="auto">
              <a:xfrm>
                <a:off x="838" y="838"/>
                <a:ext cx="4897" cy="6869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2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/>
                <a:endParaRPr lang="ja-JP" altLang="en-US"/>
              </a:p>
            </p:txBody>
          </p:sp>
        </p:grpSp>
      </p:grp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1200" smtClean="0"/>
              <a:t>表</a:t>
            </a:r>
          </a:p>
        </p:txBody>
      </p:sp>
      <p:sp>
        <p:nvSpPr>
          <p:cNvPr id="1046" name="Oval 22"/>
          <p:cNvSpPr>
            <a:spLocks noChangeArrowheads="1"/>
          </p:cNvSpPr>
          <p:nvPr userDrawn="1"/>
        </p:nvSpPr>
        <p:spPr bwMode="auto">
          <a:xfrm>
            <a:off x="91440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天</a:t>
            </a:r>
          </a:p>
        </p:txBody>
      </p:sp>
      <p:sp>
        <p:nvSpPr>
          <p:cNvPr id="1047" name="Oval 23"/>
          <p:cNvSpPr>
            <a:spLocks noChangeArrowheads="1"/>
          </p:cNvSpPr>
          <p:nvPr userDrawn="1"/>
        </p:nvSpPr>
        <p:spPr bwMode="auto">
          <a:xfrm>
            <a:off x="9144000" y="122809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defRPr/>
            </a:pPr>
            <a:r>
              <a:rPr lang="ja-JP" altLang="en-US" sz="900" smtClean="0">
                <a:latin typeface="ＭＳ Ｐ明朝" charset="-128"/>
                <a:ea typeface="ＭＳ Ｐ明朝" charset="-128"/>
              </a:rPr>
              <a:t>地</a:t>
            </a:r>
          </a:p>
        </p:txBody>
      </p:sp>
      <p:sp>
        <p:nvSpPr>
          <p:cNvPr id="1076" name="Text Box 52"/>
          <p:cNvSpPr txBox="1">
            <a:spLocks noChangeArrowheads="1"/>
          </p:cNvSpPr>
          <p:nvPr userDrawn="1"/>
        </p:nvSpPr>
        <p:spPr bwMode="auto">
          <a:xfrm>
            <a:off x="9396413" y="43926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  <p:sp>
        <p:nvSpPr>
          <p:cNvPr id="1078" name="Text Box 54"/>
          <p:cNvSpPr txBox="1">
            <a:spLocks noChangeArrowheads="1"/>
          </p:cNvSpPr>
          <p:nvPr userDrawn="1"/>
        </p:nvSpPr>
        <p:spPr bwMode="auto">
          <a:xfrm>
            <a:off x="9396413" y="7986713"/>
            <a:ext cx="144462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lIns="0" tIns="0" rIns="0" bIns="0" anchor="ctr"/>
          <a:lstStyle>
            <a:lvl1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defTabSz="137160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defTabSz="1371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ja-JP" altLang="en-US" sz="800" smtClean="0"/>
              <a:t>折り位置（山折り）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371600" rtl="0" eaLnBrk="0" fontAlgn="base" hangingPunct="0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371600" rtl="0" fontAlgn="base">
        <a:spcBef>
          <a:spcPct val="0"/>
        </a:spcBef>
        <a:spcAft>
          <a:spcPct val="0"/>
        </a:spcAft>
        <a:defRPr kumimoji="1" sz="6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14350" indent="-51435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4800">
          <a:solidFill>
            <a:schemeClr val="tx1"/>
          </a:solidFill>
          <a:latin typeface="+mn-lt"/>
          <a:ea typeface="+mn-ea"/>
          <a:cs typeface="+mn-cs"/>
        </a:defRPr>
      </a:lvl1pPr>
      <a:lvl2pPr marL="1114425" indent="-428625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4200">
          <a:solidFill>
            <a:schemeClr val="tx1"/>
          </a:solidFill>
          <a:latin typeface="+mn-lt"/>
          <a:ea typeface="+mn-ea"/>
        </a:defRPr>
      </a:lvl2pPr>
      <a:lvl3pPr marL="1714500" indent="-342900" algn="l" defTabSz="1371600" rtl="0" eaLnBrk="0" fontAlgn="base" hangingPunct="0">
        <a:spcBef>
          <a:spcPct val="20000"/>
        </a:spcBef>
        <a:spcAft>
          <a:spcPct val="0"/>
        </a:spcAft>
        <a:buChar char="•"/>
        <a:defRPr kumimoji="1" sz="3600">
          <a:solidFill>
            <a:schemeClr val="tx1"/>
          </a:solidFill>
          <a:latin typeface="+mn-lt"/>
          <a:ea typeface="+mn-ea"/>
        </a:defRPr>
      </a:lvl3pPr>
      <a:lvl4pPr marL="2401888" indent="-342900" algn="l" defTabSz="1371600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4pPr>
      <a:lvl5pPr marL="3087688" indent="-342900" algn="l" defTabSz="1371600" rtl="0" eaLnBrk="0" fontAlgn="base" hangingPunct="0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5pPr>
      <a:lvl6pPr marL="35448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6pPr>
      <a:lvl7pPr marL="40020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7pPr>
      <a:lvl8pPr marL="44592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8pPr>
      <a:lvl9pPr marL="4916488" indent="-342900" algn="l" defTabSz="1371600" rtl="0" fontAlgn="base">
        <a:spcBef>
          <a:spcPct val="20000"/>
        </a:spcBef>
        <a:spcAft>
          <a:spcPct val="0"/>
        </a:spcAft>
        <a:buChar char="»"/>
        <a:defRPr kumimoji="1" sz="3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3716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8</cp:revision>
  <dcterms:created xsi:type="dcterms:W3CDTF">2010-06-02T02:46:13Z</dcterms:created>
  <dcterms:modified xsi:type="dcterms:W3CDTF">2015-08-25T07:32:33Z</dcterms:modified>
</cp:coreProperties>
</file>