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431338" cy="48609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" userDrawn="1">
          <p15:clr>
            <a:srgbClr val="A4A3A4"/>
          </p15:clr>
        </p15:guide>
        <p15:guide id="2" orient="horz" pos="2151" userDrawn="1">
          <p15:clr>
            <a:srgbClr val="A4A3A4"/>
          </p15:clr>
        </p15:guide>
        <p15:guide id="3" pos="1390" userDrawn="1">
          <p15:clr>
            <a:srgbClr val="A4A3A4"/>
          </p15:clr>
        </p15:guide>
        <p15:guide id="4" pos="45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478" autoAdjust="0"/>
  </p:normalViewPr>
  <p:slideViewPr>
    <p:cSldViewPr>
      <p:cViewPr varScale="1">
        <p:scale>
          <a:sx n="138" d="100"/>
          <a:sy n="138" d="100"/>
        </p:scale>
        <p:origin x="75" y="306"/>
      </p:cViewPr>
      <p:guideLst>
        <p:guide orient="horz" pos="907"/>
        <p:guide orient="horz" pos="2151"/>
        <p:guide pos="1390"/>
        <p:guide pos="45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uprint.jp/studio/design_inquiry/regist.php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5448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図 5">
            <a:hlinkClick r:id="rId2"/>
            <a:extLst>
              <a:ext uri="{FF2B5EF4-FFF2-40B4-BE49-F238E27FC236}">
                <a16:creationId xmlns:a16="http://schemas.microsoft.com/office/drawing/2014/main" id="{4293C42F-862A-44B5-9B2E-851D8FE4CE1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402"/>
          <a:stretch>
            <a:fillRect/>
          </a:stretch>
        </p:blipFill>
        <p:spPr bwMode="auto">
          <a:xfrm>
            <a:off x="1897063" y="3852863"/>
            <a:ext cx="2368550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16" descr="ぬりたし説明">
            <a:extLst>
              <a:ext uri="{FF2B5EF4-FFF2-40B4-BE49-F238E27FC236}">
                <a16:creationId xmlns:a16="http://schemas.microsoft.com/office/drawing/2014/main" id="{1D9E886E-E243-4CE9-A3A2-175481D398C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1044575"/>
            <a:ext cx="973138" cy="268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78">
            <a:extLst>
              <a:ext uri="{FF2B5EF4-FFF2-40B4-BE49-F238E27FC236}">
                <a16:creationId xmlns:a16="http://schemas.microsoft.com/office/drawing/2014/main" id="{225B3CED-7696-4578-94C1-1F41B699F41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47813" y="1547813"/>
            <a:ext cx="3060700" cy="1763713"/>
          </a:xfrm>
          <a:prstGeom prst="rect">
            <a:avLst/>
          </a:prstGeom>
          <a:noFill/>
          <a:ln w="6350">
            <a:solidFill>
              <a:srgbClr val="00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grpSp>
        <p:nvGrpSpPr>
          <p:cNvPr id="25" name="Group 68">
            <a:extLst>
              <a:ext uri="{FF2B5EF4-FFF2-40B4-BE49-F238E27FC236}">
                <a16:creationId xmlns:a16="http://schemas.microsoft.com/office/drawing/2014/main" id="{DCAD08E9-EC7A-47AE-AE89-EC179597B8DB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61913" y="1987551"/>
            <a:ext cx="1476375" cy="684213"/>
            <a:chOff x="98" y="3518"/>
            <a:chExt cx="2325" cy="1077"/>
          </a:xfrm>
        </p:grpSpPr>
        <p:sp>
          <p:nvSpPr>
            <p:cNvPr id="26" name="Line 69">
              <a:extLst>
                <a:ext uri="{FF2B5EF4-FFF2-40B4-BE49-F238E27FC236}">
                  <a16:creationId xmlns:a16="http://schemas.microsoft.com/office/drawing/2014/main" id="{258347A6-6EF2-44E3-B541-092B263561A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373" y="4055"/>
              <a:ext cx="1050" cy="0"/>
            </a:xfrm>
            <a:prstGeom prst="line">
              <a:avLst/>
            </a:prstGeom>
            <a:noFill/>
            <a:ln w="9525">
              <a:solidFill>
                <a:srgbClr val="00FF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" name="Text Box 70">
              <a:extLst>
                <a:ext uri="{FF2B5EF4-FFF2-40B4-BE49-F238E27FC236}">
                  <a16:creationId xmlns:a16="http://schemas.microsoft.com/office/drawing/2014/main" id="{8DA3E253-91C5-42E7-9985-6991E3A209EC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98" y="3518"/>
              <a:ext cx="1475" cy="107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FFFF"/>
              </a:solidFill>
              <a:miter lim="800000"/>
              <a:headEnd/>
              <a:tailEnd/>
            </a:ln>
          </p:spPr>
          <p:txBody>
            <a:bodyPr lIns="18000" tIns="18000" rIns="18000" bIns="18000"/>
            <a:lstStyle>
              <a:lvl1pPr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just">
                <a:defRPr/>
              </a:pPr>
              <a:r>
                <a:rPr lang="ja-JP" altLang="en-US" sz="1000" b="1">
                  <a:solidFill>
                    <a:srgbClr val="FF0000"/>
                  </a:solidFill>
                  <a:latin typeface="Century" pitchFamily="18" charset="0"/>
                  <a:ea typeface="ＭＳ 明朝" pitchFamily="17" charset="-128"/>
                </a:rPr>
                <a:t>切れては困る物</a:t>
              </a:r>
              <a:r>
                <a:rPr lang="ja-JP" altLang="en-US" sz="1000">
                  <a:latin typeface="Century" pitchFamily="18" charset="0"/>
                  <a:ea typeface="ＭＳ 明朝" pitchFamily="17" charset="-128"/>
                </a:rPr>
                <a:t>はこの</a:t>
              </a:r>
              <a:r>
                <a:rPr lang="ja-JP" altLang="en-US" sz="1000" b="1">
                  <a:solidFill>
                    <a:srgbClr val="FF0000"/>
                  </a:solidFill>
                  <a:latin typeface="Century" pitchFamily="18" charset="0"/>
                  <a:ea typeface="ＭＳ 明朝" pitchFamily="17" charset="-128"/>
                </a:rPr>
                <a:t>水色</a:t>
              </a:r>
              <a:r>
                <a:rPr lang="ja-JP" altLang="en-US" sz="1000">
                  <a:latin typeface="Century" pitchFamily="18" charset="0"/>
                  <a:ea typeface="ＭＳ 明朝" pitchFamily="17" charset="-128"/>
                </a:rPr>
                <a:t>の線の内側に配置。</a:t>
              </a:r>
              <a:endParaRPr lang="ja-JP" altLang="en-US" sz="1400"/>
            </a:p>
          </p:txBody>
        </p:sp>
      </p:grpSp>
      <p:grpSp>
        <p:nvGrpSpPr>
          <p:cNvPr id="28" name="Group 71">
            <a:extLst>
              <a:ext uri="{FF2B5EF4-FFF2-40B4-BE49-F238E27FC236}">
                <a16:creationId xmlns:a16="http://schemas.microsoft.com/office/drawing/2014/main" id="{B1FE70F4-1F88-4608-9B70-567632F30476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61913" y="2800350"/>
            <a:ext cx="1260475" cy="539750"/>
            <a:chOff x="98" y="4958"/>
            <a:chExt cx="1985" cy="850"/>
          </a:xfrm>
        </p:grpSpPr>
        <p:sp>
          <p:nvSpPr>
            <p:cNvPr id="29" name="Line 72">
              <a:extLst>
                <a:ext uri="{FF2B5EF4-FFF2-40B4-BE49-F238E27FC236}">
                  <a16:creationId xmlns:a16="http://schemas.microsoft.com/office/drawing/2014/main" id="{83D4279A-AC28-4BE5-925A-CFB0F7E1083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373" y="5383"/>
              <a:ext cx="710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" name="Text Box 73">
              <a:extLst>
                <a:ext uri="{FF2B5EF4-FFF2-40B4-BE49-F238E27FC236}">
                  <a16:creationId xmlns:a16="http://schemas.microsoft.com/office/drawing/2014/main" id="{590579DD-329C-483D-B46C-51F50C339C07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98" y="4958"/>
              <a:ext cx="1475" cy="85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lIns="18000" tIns="18000" rIns="18000" bIns="18000"/>
            <a:lstStyle>
              <a:lvl1pPr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just">
                <a:defRPr/>
              </a:pPr>
              <a:r>
                <a:rPr lang="ja-JP" altLang="en-US" sz="1000" b="1">
                  <a:solidFill>
                    <a:srgbClr val="FF0000"/>
                  </a:solidFill>
                  <a:latin typeface="Century" pitchFamily="18" charset="0"/>
                  <a:ea typeface="ＭＳ 明朝" pitchFamily="17" charset="-128"/>
                </a:rPr>
                <a:t>フチ無印刷</a:t>
              </a:r>
              <a:r>
                <a:rPr lang="ja-JP" altLang="en-US" sz="1000">
                  <a:latin typeface="Century" pitchFamily="18" charset="0"/>
                  <a:ea typeface="ＭＳ 明朝" pitchFamily="17" charset="-128"/>
                </a:rPr>
                <a:t>は</a:t>
              </a:r>
            </a:p>
            <a:p>
              <a:pPr algn="just">
                <a:defRPr/>
              </a:pPr>
              <a:r>
                <a:rPr lang="ja-JP" altLang="en-US" sz="1000">
                  <a:latin typeface="Century" pitchFamily="18" charset="0"/>
                  <a:ea typeface="ＭＳ 明朝" pitchFamily="17" charset="-128"/>
                </a:rPr>
                <a:t>この</a:t>
              </a:r>
              <a:r>
                <a:rPr lang="ja-JP" altLang="en-US" sz="1000" b="1">
                  <a:solidFill>
                    <a:srgbClr val="FF0000"/>
                  </a:solidFill>
                  <a:latin typeface="Century" pitchFamily="18" charset="0"/>
                  <a:ea typeface="ＭＳ 明朝" pitchFamily="17" charset="-128"/>
                </a:rPr>
                <a:t>黒</a:t>
              </a:r>
              <a:r>
                <a:rPr lang="ja-JP" altLang="en-US" sz="1000">
                  <a:latin typeface="Century" pitchFamily="18" charset="0"/>
                  <a:ea typeface="ＭＳ 明朝" pitchFamily="17" charset="-128"/>
                </a:rPr>
                <a:t>い線まで伸ばす。</a:t>
              </a:r>
              <a:endParaRPr lang="ja-JP" altLang="en-US" sz="1400"/>
            </a:p>
          </p:txBody>
        </p:sp>
      </p:grpSp>
      <p:sp>
        <p:nvSpPr>
          <p:cNvPr id="31" name="Rectangle 86">
            <a:extLst>
              <a:ext uri="{FF2B5EF4-FFF2-40B4-BE49-F238E27FC236}">
                <a16:creationId xmlns:a16="http://schemas.microsoft.com/office/drawing/2014/main" id="{8D2E5F22-55C9-4663-A3C0-EE04362783C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439863" y="1439863"/>
            <a:ext cx="6552000" cy="1979613"/>
          </a:xfrm>
          <a:prstGeom prst="rect">
            <a:avLst/>
          </a:prstGeom>
          <a:noFill/>
          <a:ln w="635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grpSp>
        <p:nvGrpSpPr>
          <p:cNvPr id="32" name="Group 74">
            <a:extLst>
              <a:ext uri="{FF2B5EF4-FFF2-40B4-BE49-F238E27FC236}">
                <a16:creationId xmlns:a16="http://schemas.microsoft.com/office/drawing/2014/main" id="{A1911F0C-CE51-4183-B0D0-9D3E85B2C063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61913" y="1314450"/>
            <a:ext cx="1368425" cy="544513"/>
            <a:chOff x="98" y="2258"/>
            <a:chExt cx="2155" cy="857"/>
          </a:xfrm>
        </p:grpSpPr>
        <p:sp>
          <p:nvSpPr>
            <p:cNvPr id="33" name="Line 75">
              <a:extLst>
                <a:ext uri="{FF2B5EF4-FFF2-40B4-BE49-F238E27FC236}">
                  <a16:creationId xmlns:a16="http://schemas.microsoft.com/office/drawing/2014/main" id="{E426CD16-DA97-417E-8FBC-F91ABE3A58A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373" y="2688"/>
              <a:ext cx="880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" name="Text Box 76">
              <a:extLst>
                <a:ext uri="{FF2B5EF4-FFF2-40B4-BE49-F238E27FC236}">
                  <a16:creationId xmlns:a16="http://schemas.microsoft.com/office/drawing/2014/main" id="{E64B240A-4913-437F-A47B-BC68B3F9C8FF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98" y="2258"/>
              <a:ext cx="1475" cy="85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lIns="18000" tIns="18000" rIns="18000" bIns="18000"/>
            <a:lstStyle>
              <a:lvl1pPr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just">
                <a:defRPr/>
              </a:pPr>
              <a:r>
                <a:rPr lang="ja-JP" altLang="en-US" sz="1000">
                  <a:latin typeface="Century" pitchFamily="18" charset="0"/>
                  <a:ea typeface="ＭＳ 明朝" pitchFamily="17" charset="-128"/>
                </a:rPr>
                <a:t>仕上がり位置。</a:t>
              </a:r>
            </a:p>
            <a:p>
              <a:pPr algn="just">
                <a:defRPr/>
              </a:pPr>
              <a:r>
                <a:rPr lang="ja-JP" altLang="en-US" sz="1000">
                  <a:latin typeface="Century" pitchFamily="18" charset="0"/>
                  <a:ea typeface="ＭＳ 明朝" pitchFamily="17" charset="-128"/>
                </a:rPr>
                <a:t>この</a:t>
              </a:r>
              <a:r>
                <a:rPr lang="ja-JP" altLang="en-US" sz="1000" b="1">
                  <a:solidFill>
                    <a:srgbClr val="FF0000"/>
                  </a:solidFill>
                  <a:latin typeface="Century" pitchFamily="18" charset="0"/>
                  <a:ea typeface="ＭＳ 明朝" pitchFamily="17" charset="-128"/>
                </a:rPr>
                <a:t>青</a:t>
              </a:r>
              <a:r>
                <a:rPr lang="ja-JP" altLang="en-US" sz="1000">
                  <a:latin typeface="Century" pitchFamily="18" charset="0"/>
                  <a:ea typeface="ＭＳ 明朝" pitchFamily="17" charset="-128"/>
                </a:rPr>
                <a:t>い線でカットします。</a:t>
              </a:r>
              <a:endParaRPr lang="ja-JP" altLang="en-US" sz="1400"/>
            </a:p>
          </p:txBody>
        </p:sp>
      </p:grpSp>
      <p:grpSp>
        <p:nvGrpSpPr>
          <p:cNvPr id="35" name="Group 131">
            <a:extLst>
              <a:ext uri="{FF2B5EF4-FFF2-40B4-BE49-F238E27FC236}">
                <a16:creationId xmlns:a16="http://schemas.microsoft.com/office/drawing/2014/main" id="{09CB017A-3CBE-4BF9-B46D-CC2CA3534B7D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53975" y="53975"/>
            <a:ext cx="5065713" cy="900113"/>
            <a:chOff x="34" y="34"/>
            <a:chExt cx="3191" cy="567"/>
          </a:xfrm>
        </p:grpSpPr>
        <p:sp>
          <p:nvSpPr>
            <p:cNvPr id="36" name="Rectangle 65">
              <a:extLst>
                <a:ext uri="{FF2B5EF4-FFF2-40B4-BE49-F238E27FC236}">
                  <a16:creationId xmlns:a16="http://schemas.microsoft.com/office/drawing/2014/main" id="{186CA54C-E189-47A6-B297-336A8477B074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4" y="34"/>
              <a:ext cx="839" cy="56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36000" tIns="36000" rIns="36000" bIns="36000">
              <a:normAutofit/>
            </a:bodyPr>
            <a:lstStyle>
              <a:lvl1pPr defTabSz="18034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18034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18034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18034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18034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1803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1803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1803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1803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defRPr/>
              </a:pPr>
              <a:r>
                <a:rPr lang="ja-JP" altLang="en-US" sz="1050" b="0" i="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二つ折り名刺（ヨコ折）</a:t>
              </a:r>
              <a:endParaRPr lang="en-US" altLang="ja-JP" sz="105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endParaRPr>
            </a:p>
            <a:p>
              <a:pPr>
                <a:defRPr/>
              </a:pPr>
              <a:r>
                <a:rPr lang="ja-JP" altLang="en-US" sz="1050" b="1" dirty="0"/>
                <a:t>横</a:t>
              </a:r>
              <a:endParaRPr lang="ja-JP" altLang="en-US" sz="1050" dirty="0"/>
            </a:p>
            <a:p>
              <a:pPr>
                <a:defRPr/>
              </a:pPr>
              <a:r>
                <a:rPr lang="en-US" altLang="ja-JP" dirty="0"/>
                <a:t>182×55mm</a:t>
              </a:r>
            </a:p>
          </p:txBody>
        </p:sp>
        <p:sp>
          <p:nvSpPr>
            <p:cNvPr id="37" name="Text Box 67">
              <a:extLst>
                <a:ext uri="{FF2B5EF4-FFF2-40B4-BE49-F238E27FC236}">
                  <a16:creationId xmlns:a16="http://schemas.microsoft.com/office/drawing/2014/main" id="{A93354A6-BBE8-40E2-80F8-157B5741C3C6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872" y="34"/>
              <a:ext cx="2353" cy="567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36000" tIns="36000" rIns="36000" bIns="36000">
              <a:normAutofit/>
            </a:bodyPr>
            <a:lstStyle>
              <a:lvl1pPr marL="114300" indent="-1143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b="1">
                  <a:solidFill>
                    <a:srgbClr val="FF0000"/>
                  </a:solidFill>
                </a:rPr>
                <a:t>フチ無印刷</a:t>
              </a:r>
              <a:r>
                <a:rPr lang="ja-JP" altLang="en-US" sz="700"/>
                <a:t>をご希望の場合、外側の黒い線まで背景や画像を伸ばして下さい。（右下図参照）</a:t>
              </a:r>
            </a:p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>
                  <a:solidFill>
                    <a:srgbClr val="FF0000"/>
                  </a:solidFill>
                </a:rPr>
                <a:t>切れては困る絵柄や文字等</a:t>
              </a:r>
              <a:r>
                <a:rPr lang="ja-JP" altLang="en-US" sz="700"/>
                <a:t>は</a:t>
              </a:r>
              <a:r>
                <a:rPr lang="ja-JP" altLang="en-US" sz="700">
                  <a:solidFill>
                    <a:srgbClr val="FF0000"/>
                  </a:solidFill>
                </a:rPr>
                <a:t>、仕上り（青い四角）より</a:t>
              </a:r>
              <a:r>
                <a:rPr lang="en-US" altLang="ja-JP" sz="700" b="1">
                  <a:solidFill>
                    <a:srgbClr val="FF0000"/>
                  </a:solidFill>
                </a:rPr>
                <a:t>2</a:t>
              </a:r>
              <a:r>
                <a:rPr lang="ja-JP" altLang="en-US" sz="700" b="1">
                  <a:solidFill>
                    <a:srgbClr val="FF0000"/>
                  </a:solidFill>
                </a:rPr>
                <a:t>～</a:t>
              </a:r>
              <a:r>
                <a:rPr lang="en-US" altLang="ja-JP" sz="700" b="1">
                  <a:solidFill>
                    <a:srgbClr val="FF0000"/>
                  </a:solidFill>
                </a:rPr>
                <a:t>3mm</a:t>
              </a:r>
              <a:r>
                <a:rPr lang="ja-JP" altLang="en-US" sz="700" b="1">
                  <a:solidFill>
                    <a:srgbClr val="FF0000"/>
                  </a:solidFill>
                </a:rPr>
                <a:t>以上内側</a:t>
              </a:r>
              <a:r>
                <a:rPr lang="ja-JP" altLang="en-US" sz="700">
                  <a:solidFill>
                    <a:srgbClr val="FF0000"/>
                  </a:solidFill>
                </a:rPr>
                <a:t>（水色の四角の中）</a:t>
              </a:r>
              <a:r>
                <a:rPr lang="ja-JP" altLang="en-US" sz="700"/>
                <a:t>に入れて作成してください。</a:t>
              </a:r>
            </a:p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b="1">
                  <a:solidFill>
                    <a:srgbClr val="FF0000"/>
                  </a:solidFill>
                </a:rPr>
                <a:t>透過性</a:t>
              </a:r>
              <a:r>
                <a:rPr lang="ja-JP" altLang="en-US" sz="700"/>
                <a:t>や</a:t>
              </a:r>
              <a:r>
                <a:rPr lang="ja-JP" altLang="en-US" sz="700" b="1">
                  <a:solidFill>
                    <a:srgbClr val="FF0000"/>
                  </a:solidFill>
                </a:rPr>
                <a:t>半透明</a:t>
              </a:r>
              <a:r>
                <a:rPr lang="ja-JP" altLang="en-US" sz="700"/>
                <a:t>、</a:t>
              </a:r>
              <a:r>
                <a:rPr lang="ja-JP" altLang="en-US" sz="700" b="1">
                  <a:solidFill>
                    <a:srgbClr val="FF0000"/>
                  </a:solidFill>
                </a:rPr>
                <a:t>パターン</a:t>
              </a:r>
              <a:r>
                <a:rPr lang="ja-JP" altLang="en-US" sz="700"/>
                <a:t>など</a:t>
              </a:r>
              <a:r>
                <a:rPr lang="ja-JP" altLang="en-US" sz="700">
                  <a:solidFill>
                    <a:srgbClr val="FF0000"/>
                  </a:solidFill>
                </a:rPr>
                <a:t>変換が正常に出来ない</a:t>
              </a:r>
              <a:r>
                <a:rPr lang="ja-JP" altLang="en-US" sz="700"/>
                <a:t>場合があります。</a:t>
              </a:r>
            </a:p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>
                  <a:solidFill>
                    <a:srgbClr val="FF0000"/>
                  </a:solidFill>
                </a:rPr>
                <a:t>用紙サイズの変更</a:t>
              </a:r>
              <a:r>
                <a:rPr lang="ja-JP" altLang="en-US" sz="700"/>
                <a:t>や、</a:t>
              </a:r>
              <a:r>
                <a:rPr lang="ja-JP" altLang="en-US" sz="700">
                  <a:solidFill>
                    <a:srgbClr val="FF0000"/>
                  </a:solidFill>
                </a:rPr>
                <a:t>トンボの移動</a:t>
              </a:r>
              <a:r>
                <a:rPr lang="ja-JP" altLang="en-US" sz="700"/>
                <a:t>、</a:t>
              </a:r>
              <a:r>
                <a:rPr lang="ja-JP" altLang="en-US" sz="700">
                  <a:solidFill>
                    <a:srgbClr val="FF0000"/>
                  </a:solidFill>
                </a:rPr>
                <a:t>変形</a:t>
              </a:r>
              <a:r>
                <a:rPr lang="ja-JP" altLang="en-US" sz="700"/>
                <a:t>など</a:t>
              </a:r>
              <a:r>
                <a:rPr lang="ja-JP" altLang="en-US" sz="700">
                  <a:solidFill>
                    <a:srgbClr val="FF0000"/>
                  </a:solidFill>
                </a:rPr>
                <a:t>なさらない</a:t>
              </a:r>
              <a:r>
                <a:rPr lang="ja-JP" altLang="en-US" sz="700"/>
                <a:t>ようお願いします。　</a:t>
              </a:r>
            </a:p>
            <a:p>
              <a:pPr>
                <a:buFontTx/>
                <a:buChar char="※"/>
                <a:defRPr/>
              </a:pPr>
              <a:r>
                <a:rPr lang="ja-JP" altLang="en-US" sz="700"/>
                <a:t>テンプレートを使用して</a:t>
              </a:r>
              <a:r>
                <a:rPr lang="en-US" altLang="ja-JP" sz="700"/>
                <a:t>PDF</a:t>
              </a:r>
              <a:r>
                <a:rPr lang="ja-JP" altLang="en-US" sz="700"/>
                <a:t>を作成する際は、説明部分を削除してください。また、テンプレートと同じサイズかどうか確認してください。</a:t>
              </a:r>
            </a:p>
          </p:txBody>
        </p:sp>
        <p:pic>
          <p:nvPicPr>
            <p:cNvPr id="38" name="Picture 134" descr="新Suprintロゴ">
              <a:extLst>
                <a:ext uri="{FF2B5EF4-FFF2-40B4-BE49-F238E27FC236}">
                  <a16:creationId xmlns:a16="http://schemas.microsoft.com/office/drawing/2014/main" id="{C6190FC4-7ADF-40F0-9DEA-F499D577881D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" y="351"/>
              <a:ext cx="342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9" name="Rectangle 78">
            <a:extLst>
              <a:ext uri="{FF2B5EF4-FFF2-40B4-BE49-F238E27FC236}">
                <a16:creationId xmlns:a16="http://schemas.microsoft.com/office/drawing/2014/main" id="{2E329A17-8C5B-4E05-A38C-39DBA4B3DBC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824000" y="1547813"/>
            <a:ext cx="3060700" cy="1763713"/>
          </a:xfrm>
          <a:prstGeom prst="rect">
            <a:avLst/>
          </a:prstGeom>
          <a:noFill/>
          <a:ln w="6350">
            <a:solidFill>
              <a:srgbClr val="00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B0D4C374-4894-42F0-837D-5F4EF8DA9242}"/>
              </a:ext>
            </a:extLst>
          </p:cNvPr>
          <p:cNvCxnSpPr/>
          <p:nvPr userDrawn="1"/>
        </p:nvCxnSpPr>
        <p:spPr bwMode="auto">
          <a:xfrm>
            <a:off x="4716000" y="1332000"/>
            <a:ext cx="0" cy="2196132"/>
          </a:xfrm>
          <a:prstGeom prst="line">
            <a:avLst/>
          </a:prstGeom>
          <a:solidFill>
            <a:schemeClr val="accent1"/>
          </a:solidFill>
          <a:ln w="2540" cap="flat" cmpd="sng" algn="ctr">
            <a:solidFill>
              <a:srgbClr val="0000FF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1401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62">
            <a:extLst>
              <a:ext uri="{FF2B5EF4-FFF2-40B4-BE49-F238E27FC236}">
                <a16:creationId xmlns:a16="http://schemas.microsoft.com/office/drawing/2014/main" id="{58BBD589-3496-495F-A0EC-31CBD629EB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330324" y="1330325"/>
            <a:ext cx="6768000" cy="219551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9" name="Oval 120">
            <a:extLst>
              <a:ext uri="{FF2B5EF4-FFF2-40B4-BE49-F238E27FC236}">
                <a16:creationId xmlns:a16="http://schemas.microsoft.com/office/drawing/2014/main" id="{4A6DECD6-B00E-4618-8DD3-F63ED49078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136000" y="1080000"/>
            <a:ext cx="216000" cy="216000"/>
          </a:xfrm>
          <a:prstGeom prst="ellipse">
            <a:avLst/>
          </a:prstGeom>
          <a:solidFill>
            <a:srgbClr val="FFFFFF"/>
          </a:solidFill>
          <a:ln w="317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r>
              <a:rPr lang="ja-JP" altLang="en-US" sz="1000" dirty="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 dirty="0">
              <a:latin typeface="Times New Roman" pitchFamily="18" charset="0"/>
              <a:ea typeface="ＭＳ 明朝" pitchFamily="17" charset="-128"/>
            </a:endParaRPr>
          </a:p>
          <a:p>
            <a:pPr>
              <a:defRPr/>
            </a:pPr>
            <a:endParaRPr lang="en-US" altLang="ja-JP" sz="1400" dirty="0"/>
          </a:p>
        </p:txBody>
      </p:sp>
      <p:sp>
        <p:nvSpPr>
          <p:cNvPr id="24" name="Oval 121">
            <a:extLst>
              <a:ext uri="{FF2B5EF4-FFF2-40B4-BE49-F238E27FC236}">
                <a16:creationId xmlns:a16="http://schemas.microsoft.com/office/drawing/2014/main" id="{3B94D843-4392-4836-9CAB-5925DA8A9FA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136000" y="3564000"/>
            <a:ext cx="216000" cy="216000"/>
          </a:xfrm>
          <a:prstGeom prst="ellipse">
            <a:avLst/>
          </a:prstGeom>
          <a:solidFill>
            <a:srgbClr val="FFFFFF"/>
          </a:solidFill>
          <a:ln w="317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>
              <a:defRPr/>
            </a:pPr>
            <a:endParaRPr lang="en-US" altLang="ja-JP" sz="1400"/>
          </a:p>
        </p:txBody>
      </p:sp>
      <p:sp>
        <p:nvSpPr>
          <p:cNvPr id="25" name="Text Box 13">
            <a:extLst>
              <a:ext uri="{FF2B5EF4-FFF2-40B4-BE49-F238E27FC236}">
                <a16:creationId xmlns:a16="http://schemas.microsoft.com/office/drawing/2014/main" id="{791BC9F9-6B8D-42B8-B568-E562B0E65A9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800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/>
          <a:lstStyle>
            <a:lvl1pPr defTabSz="9667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667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667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667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667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667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667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667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667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1050" dirty="0"/>
              <a:t>表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C7445978-C1E0-4D47-8A2A-D9C545DFD5C5}"/>
              </a:ext>
            </a:extLst>
          </p:cNvPr>
          <p:cNvGrpSpPr/>
          <p:nvPr userDrawn="1"/>
        </p:nvGrpSpPr>
        <p:grpSpPr>
          <a:xfrm>
            <a:off x="1080000" y="1080000"/>
            <a:ext cx="360000" cy="360000"/>
            <a:chOff x="1385548" y="213877"/>
            <a:chExt cx="360000" cy="360000"/>
          </a:xfrm>
        </p:grpSpPr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19DD626D-BEEB-4407-B447-91574A83C52B}"/>
                </a:ext>
              </a:extLst>
            </p:cNvPr>
            <p:cNvSpPr/>
            <p:nvPr userDrawn="1"/>
          </p:nvSpPr>
          <p:spPr bwMode="auto">
            <a:xfrm>
              <a:off x="1385548" y="213877"/>
              <a:ext cx="252000" cy="360000"/>
            </a:xfrm>
            <a:custGeom>
              <a:avLst/>
              <a:gdLst>
                <a:gd name="connsiteX0" fmla="*/ 344063 w 344063"/>
                <a:gd name="connsiteY0" fmla="*/ 0 h 378158"/>
                <a:gd name="connsiteX1" fmla="*/ 344063 w 344063"/>
                <a:gd name="connsiteY1" fmla="*/ 378158 h 378158"/>
                <a:gd name="connsiteX2" fmla="*/ 0 w 344063"/>
                <a:gd name="connsiteY2" fmla="*/ 378158 h 378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4063" h="378158">
                  <a:moveTo>
                    <a:pt x="344063" y="0"/>
                  </a:moveTo>
                  <a:lnTo>
                    <a:pt x="344063" y="378158"/>
                  </a:lnTo>
                  <a:lnTo>
                    <a:pt x="0" y="378158"/>
                  </a:lnTo>
                </a:path>
              </a:pathLst>
            </a:custGeom>
            <a:noFill/>
            <a:ln w="254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286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AFE14027-5C52-4E8B-8BD3-23E5A007818D}"/>
                </a:ext>
              </a:extLst>
            </p:cNvPr>
            <p:cNvSpPr/>
            <p:nvPr userDrawn="1"/>
          </p:nvSpPr>
          <p:spPr bwMode="auto">
            <a:xfrm>
              <a:off x="1385548" y="213877"/>
              <a:ext cx="360000" cy="252000"/>
            </a:xfrm>
            <a:custGeom>
              <a:avLst/>
              <a:gdLst>
                <a:gd name="connsiteX0" fmla="*/ 344063 w 344063"/>
                <a:gd name="connsiteY0" fmla="*/ 0 h 378158"/>
                <a:gd name="connsiteX1" fmla="*/ 344063 w 344063"/>
                <a:gd name="connsiteY1" fmla="*/ 378158 h 378158"/>
                <a:gd name="connsiteX2" fmla="*/ 0 w 344063"/>
                <a:gd name="connsiteY2" fmla="*/ 378158 h 378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4063" h="378158">
                  <a:moveTo>
                    <a:pt x="344063" y="0"/>
                  </a:moveTo>
                  <a:lnTo>
                    <a:pt x="344063" y="378158"/>
                  </a:lnTo>
                  <a:lnTo>
                    <a:pt x="0" y="378158"/>
                  </a:lnTo>
                </a:path>
              </a:pathLst>
            </a:custGeom>
            <a:noFill/>
            <a:ln w="254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286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DA036D16-E730-442E-8618-60497243B6E6}"/>
              </a:ext>
            </a:extLst>
          </p:cNvPr>
          <p:cNvGrpSpPr/>
          <p:nvPr userDrawn="1"/>
        </p:nvGrpSpPr>
        <p:grpSpPr>
          <a:xfrm>
            <a:off x="7992000" y="1080000"/>
            <a:ext cx="360000" cy="360000"/>
            <a:chOff x="2169763" y="223176"/>
            <a:chExt cx="360000" cy="360000"/>
          </a:xfrm>
        </p:grpSpPr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8C75CBB7-568A-472B-85E5-E304F623BDAD}"/>
                </a:ext>
              </a:extLst>
            </p:cNvPr>
            <p:cNvSpPr/>
            <p:nvPr userDrawn="1"/>
          </p:nvSpPr>
          <p:spPr bwMode="auto">
            <a:xfrm>
              <a:off x="2277763" y="223176"/>
              <a:ext cx="252000" cy="360000"/>
            </a:xfrm>
            <a:custGeom>
              <a:avLst/>
              <a:gdLst>
                <a:gd name="connsiteX0" fmla="*/ 0 w 331664"/>
                <a:gd name="connsiteY0" fmla="*/ 0 h 362660"/>
                <a:gd name="connsiteX1" fmla="*/ 0 w 331664"/>
                <a:gd name="connsiteY1" fmla="*/ 362660 h 362660"/>
                <a:gd name="connsiteX2" fmla="*/ 331664 w 331664"/>
                <a:gd name="connsiteY2" fmla="*/ 362660 h 362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1664" h="362660">
                  <a:moveTo>
                    <a:pt x="0" y="0"/>
                  </a:moveTo>
                  <a:lnTo>
                    <a:pt x="0" y="362660"/>
                  </a:lnTo>
                  <a:lnTo>
                    <a:pt x="331664" y="362660"/>
                  </a:lnTo>
                </a:path>
              </a:pathLst>
            </a:custGeom>
            <a:noFill/>
            <a:ln w="254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286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BC6E30D5-7750-4322-8159-1734AB8D87BE}"/>
                </a:ext>
              </a:extLst>
            </p:cNvPr>
            <p:cNvSpPr/>
            <p:nvPr userDrawn="1"/>
          </p:nvSpPr>
          <p:spPr bwMode="auto">
            <a:xfrm>
              <a:off x="2169763" y="223176"/>
              <a:ext cx="360000" cy="252000"/>
            </a:xfrm>
            <a:custGeom>
              <a:avLst/>
              <a:gdLst>
                <a:gd name="connsiteX0" fmla="*/ 0 w 331664"/>
                <a:gd name="connsiteY0" fmla="*/ 0 h 362660"/>
                <a:gd name="connsiteX1" fmla="*/ 0 w 331664"/>
                <a:gd name="connsiteY1" fmla="*/ 362660 h 362660"/>
                <a:gd name="connsiteX2" fmla="*/ 331664 w 331664"/>
                <a:gd name="connsiteY2" fmla="*/ 362660 h 362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1664" h="362660">
                  <a:moveTo>
                    <a:pt x="0" y="0"/>
                  </a:moveTo>
                  <a:lnTo>
                    <a:pt x="0" y="362660"/>
                  </a:lnTo>
                  <a:lnTo>
                    <a:pt x="331664" y="362660"/>
                  </a:lnTo>
                </a:path>
              </a:pathLst>
            </a:custGeom>
            <a:noFill/>
            <a:ln w="254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286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5A152DF9-212A-4FD9-AB1A-620494633ABA}"/>
              </a:ext>
            </a:extLst>
          </p:cNvPr>
          <p:cNvGrpSpPr/>
          <p:nvPr userDrawn="1"/>
        </p:nvGrpSpPr>
        <p:grpSpPr>
          <a:xfrm>
            <a:off x="1080000" y="3420000"/>
            <a:ext cx="360000" cy="360000"/>
            <a:chOff x="1404145" y="830708"/>
            <a:chExt cx="360000" cy="360000"/>
          </a:xfrm>
        </p:grpSpPr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09624ACD-4140-4D6A-84A9-69C7327FED27}"/>
                </a:ext>
              </a:extLst>
            </p:cNvPr>
            <p:cNvSpPr/>
            <p:nvPr userDrawn="1"/>
          </p:nvSpPr>
          <p:spPr bwMode="auto">
            <a:xfrm>
              <a:off x="1404145" y="938708"/>
              <a:ext cx="360000" cy="252000"/>
            </a:xfrm>
            <a:custGeom>
              <a:avLst/>
              <a:gdLst>
                <a:gd name="connsiteX0" fmla="*/ 0 w 328565"/>
                <a:gd name="connsiteY0" fmla="*/ 0 h 306867"/>
                <a:gd name="connsiteX1" fmla="*/ 328565 w 328565"/>
                <a:gd name="connsiteY1" fmla="*/ 0 h 306867"/>
                <a:gd name="connsiteX2" fmla="*/ 328565 w 328565"/>
                <a:gd name="connsiteY2" fmla="*/ 306867 h 306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8565" h="306867">
                  <a:moveTo>
                    <a:pt x="0" y="0"/>
                  </a:moveTo>
                  <a:lnTo>
                    <a:pt x="328565" y="0"/>
                  </a:lnTo>
                  <a:lnTo>
                    <a:pt x="328565" y="306867"/>
                  </a:lnTo>
                </a:path>
              </a:pathLst>
            </a:custGeom>
            <a:noFill/>
            <a:ln w="254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286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B37570C6-A7C9-4C69-B58A-55BE3FDC4DD5}"/>
                </a:ext>
              </a:extLst>
            </p:cNvPr>
            <p:cNvSpPr/>
            <p:nvPr userDrawn="1"/>
          </p:nvSpPr>
          <p:spPr bwMode="auto">
            <a:xfrm>
              <a:off x="1404145" y="830708"/>
              <a:ext cx="252000" cy="360000"/>
            </a:xfrm>
            <a:custGeom>
              <a:avLst/>
              <a:gdLst>
                <a:gd name="connsiteX0" fmla="*/ 0 w 328565"/>
                <a:gd name="connsiteY0" fmla="*/ 0 h 306867"/>
                <a:gd name="connsiteX1" fmla="*/ 328565 w 328565"/>
                <a:gd name="connsiteY1" fmla="*/ 0 h 306867"/>
                <a:gd name="connsiteX2" fmla="*/ 328565 w 328565"/>
                <a:gd name="connsiteY2" fmla="*/ 306867 h 306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8565" h="306867">
                  <a:moveTo>
                    <a:pt x="0" y="0"/>
                  </a:moveTo>
                  <a:lnTo>
                    <a:pt x="328565" y="0"/>
                  </a:lnTo>
                  <a:lnTo>
                    <a:pt x="328565" y="306867"/>
                  </a:lnTo>
                </a:path>
              </a:pathLst>
            </a:custGeom>
            <a:noFill/>
            <a:ln w="254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286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600D04FE-4525-43A8-83BE-2BBA0E35AF10}"/>
              </a:ext>
            </a:extLst>
          </p:cNvPr>
          <p:cNvGrpSpPr/>
          <p:nvPr userDrawn="1"/>
        </p:nvGrpSpPr>
        <p:grpSpPr>
          <a:xfrm>
            <a:off x="7992000" y="3420000"/>
            <a:ext cx="360000" cy="360000"/>
            <a:chOff x="2216257" y="821410"/>
            <a:chExt cx="360000" cy="360000"/>
          </a:xfrm>
        </p:grpSpPr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21B936D0-C4D6-4374-8F88-0903141057EC}"/>
                </a:ext>
              </a:extLst>
            </p:cNvPr>
            <p:cNvSpPr/>
            <p:nvPr userDrawn="1"/>
          </p:nvSpPr>
          <p:spPr bwMode="auto">
            <a:xfrm>
              <a:off x="2216257" y="929410"/>
              <a:ext cx="360000" cy="252000"/>
            </a:xfrm>
            <a:custGeom>
              <a:avLst/>
              <a:gdLst>
                <a:gd name="connsiteX0" fmla="*/ 337863 w 337863"/>
                <a:gd name="connsiteY0" fmla="*/ 0 h 297568"/>
                <a:gd name="connsiteX1" fmla="*/ 0 w 337863"/>
                <a:gd name="connsiteY1" fmla="*/ 0 h 297568"/>
                <a:gd name="connsiteX2" fmla="*/ 0 w 337863"/>
                <a:gd name="connsiteY2" fmla="*/ 297568 h 297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7863" h="297568">
                  <a:moveTo>
                    <a:pt x="337863" y="0"/>
                  </a:moveTo>
                  <a:lnTo>
                    <a:pt x="0" y="0"/>
                  </a:lnTo>
                  <a:lnTo>
                    <a:pt x="0" y="297568"/>
                  </a:lnTo>
                </a:path>
              </a:pathLst>
            </a:custGeom>
            <a:noFill/>
            <a:ln w="254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286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78C9D1B6-FC9F-44F5-A2E1-6913A41B0DFB}"/>
                </a:ext>
              </a:extLst>
            </p:cNvPr>
            <p:cNvSpPr/>
            <p:nvPr userDrawn="1"/>
          </p:nvSpPr>
          <p:spPr bwMode="auto">
            <a:xfrm>
              <a:off x="2324257" y="821410"/>
              <a:ext cx="252000" cy="360000"/>
            </a:xfrm>
            <a:custGeom>
              <a:avLst/>
              <a:gdLst>
                <a:gd name="connsiteX0" fmla="*/ 337863 w 337863"/>
                <a:gd name="connsiteY0" fmla="*/ 0 h 297568"/>
                <a:gd name="connsiteX1" fmla="*/ 0 w 337863"/>
                <a:gd name="connsiteY1" fmla="*/ 0 h 297568"/>
                <a:gd name="connsiteX2" fmla="*/ 0 w 337863"/>
                <a:gd name="connsiteY2" fmla="*/ 297568 h 297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7863" h="297568">
                  <a:moveTo>
                    <a:pt x="337863" y="0"/>
                  </a:moveTo>
                  <a:lnTo>
                    <a:pt x="0" y="0"/>
                  </a:lnTo>
                  <a:lnTo>
                    <a:pt x="0" y="297568"/>
                  </a:lnTo>
                </a:path>
              </a:pathLst>
            </a:custGeom>
            <a:noFill/>
            <a:ln w="254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286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09876B53-A968-4FE3-9CAA-09F5EEE389A0}"/>
              </a:ext>
            </a:extLst>
          </p:cNvPr>
          <p:cNvCxnSpPr/>
          <p:nvPr userDrawn="1"/>
        </p:nvCxnSpPr>
        <p:spPr bwMode="auto">
          <a:xfrm>
            <a:off x="4716000" y="1080000"/>
            <a:ext cx="0" cy="252000"/>
          </a:xfrm>
          <a:prstGeom prst="line">
            <a:avLst/>
          </a:prstGeom>
          <a:solidFill>
            <a:schemeClr val="accent1"/>
          </a:solidFill>
          <a:ln w="254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7EBFAA67-2075-4251-8A0A-4F590219D790}"/>
              </a:ext>
            </a:extLst>
          </p:cNvPr>
          <p:cNvCxnSpPr/>
          <p:nvPr userDrawn="1"/>
        </p:nvCxnSpPr>
        <p:spPr bwMode="auto">
          <a:xfrm>
            <a:off x="4716000" y="3528000"/>
            <a:ext cx="0" cy="252000"/>
          </a:xfrm>
          <a:prstGeom prst="line">
            <a:avLst/>
          </a:prstGeom>
          <a:solidFill>
            <a:schemeClr val="accent1"/>
          </a:solidFill>
          <a:ln w="254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030BFB56-A94C-4C2F-B31D-E7D41DC0EA3F}"/>
              </a:ext>
            </a:extLst>
          </p:cNvPr>
          <p:cNvSpPr txBox="1"/>
          <p:nvPr userDrawn="1"/>
        </p:nvSpPr>
        <p:spPr>
          <a:xfrm>
            <a:off x="4620143" y="955284"/>
            <a:ext cx="9361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/>
              <a:t>←スジ位置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</p:sldLayoutIdLst>
  <p:txStyles>
    <p:titleStyle>
      <a:lvl1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algn="l" defTabSz="628650" rtl="0" eaLnBrk="0" fontAlgn="base" hangingPunct="0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95263" algn="l" defTabSz="628650" rtl="0" eaLnBrk="0" fontAlgn="base" hangingPunct="0">
        <a:spcBef>
          <a:spcPct val="20000"/>
        </a:spcBef>
        <a:spcAft>
          <a:spcPct val="0"/>
        </a:spcAft>
        <a:buChar char="–"/>
        <a:defRPr kumimoji="1" sz="1900">
          <a:solidFill>
            <a:schemeClr val="tx1"/>
          </a:solidFill>
          <a:latin typeface="+mn-lt"/>
          <a:ea typeface="+mn-ea"/>
        </a:defRPr>
      </a:lvl2pPr>
      <a:lvl3pPr marL="893763" indent="-157163" algn="l" defTabSz="628650" rtl="0" eaLnBrk="0" fontAlgn="base" hangingPunct="0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+mn-lt"/>
          <a:ea typeface="+mn-ea"/>
        </a:defRPr>
      </a:lvl3pPr>
      <a:lvl4pPr marL="1230313" indent="-157163" algn="l" defTabSz="628650" rtl="0" eaLnBrk="0" fontAlgn="base" hangingPunct="0">
        <a:spcBef>
          <a:spcPct val="20000"/>
        </a:spcBef>
        <a:spcAft>
          <a:spcPct val="0"/>
        </a:spcAft>
        <a:buChar char="–"/>
        <a:defRPr kumimoji="1" sz="1300">
          <a:solidFill>
            <a:schemeClr val="tx1"/>
          </a:solidFill>
          <a:latin typeface="+mn-lt"/>
          <a:ea typeface="+mn-ea"/>
        </a:defRPr>
      </a:lvl4pPr>
      <a:lvl5pPr marL="1566863" indent="-157163" algn="l" defTabSz="628650" rtl="0" eaLnBrk="0" fontAlgn="base" hangingPunct="0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5pPr>
      <a:lvl6pPr marL="2024063" indent="-157163" algn="l" defTabSz="628650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6pPr>
      <a:lvl7pPr marL="2481263" indent="-157163" algn="l" defTabSz="628650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7pPr>
      <a:lvl8pPr marL="2938463" indent="-157163" algn="l" defTabSz="628650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8pPr>
      <a:lvl9pPr marL="3395663" indent="-157163" algn="l" defTabSz="628650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286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286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Century</vt:lpstr>
      <vt:lpstr>Times New Roman</vt:lpstr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中里 二三夫</cp:lastModifiedBy>
  <cp:revision>19</cp:revision>
  <dcterms:created xsi:type="dcterms:W3CDTF">2008-06-03T11:31:49Z</dcterms:created>
  <dcterms:modified xsi:type="dcterms:W3CDTF">2021-01-06T03:18:18Z</dcterms:modified>
</cp:coreProperties>
</file>