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431338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orient="horz" pos="2151" userDrawn="1">
          <p15:clr>
            <a:srgbClr val="A4A3A4"/>
          </p15:clr>
        </p15:guide>
        <p15:guide id="3" pos="1390" userDrawn="1">
          <p15:clr>
            <a:srgbClr val="A4A3A4"/>
          </p15:clr>
        </p15:guide>
        <p15:guide id="4" pos="45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3" d="100"/>
          <a:sy n="153" d="100"/>
        </p:scale>
        <p:origin x="375" y="72"/>
      </p:cViewPr>
      <p:guideLst>
        <p:guide orient="horz" pos="907"/>
        <p:guide orient="horz" pos="2151"/>
        <p:guide pos="1390"/>
        <p:guide pos="45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44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5">
            <a:hlinkClick r:id="rId2"/>
            <a:extLst>
              <a:ext uri="{FF2B5EF4-FFF2-40B4-BE49-F238E27FC236}">
                <a16:creationId xmlns:a16="http://schemas.microsoft.com/office/drawing/2014/main" id="{4293C42F-862A-44B5-9B2E-851D8FE4CE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2"/>
          <a:stretch>
            <a:fillRect/>
          </a:stretch>
        </p:blipFill>
        <p:spPr bwMode="auto">
          <a:xfrm>
            <a:off x="1897063" y="3852863"/>
            <a:ext cx="23685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6" descr="ぬりたし説明">
            <a:extLst>
              <a:ext uri="{FF2B5EF4-FFF2-40B4-BE49-F238E27FC236}">
                <a16:creationId xmlns:a16="http://schemas.microsoft.com/office/drawing/2014/main" id="{1D9E886E-E243-4CE9-A3A2-175481D398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044575"/>
            <a:ext cx="9731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8">
            <a:extLst>
              <a:ext uri="{FF2B5EF4-FFF2-40B4-BE49-F238E27FC236}">
                <a16:creationId xmlns:a16="http://schemas.microsoft.com/office/drawing/2014/main" id="{225B3CED-7696-4578-94C1-1F41B699F4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5" name="Group 68">
            <a:extLst>
              <a:ext uri="{FF2B5EF4-FFF2-40B4-BE49-F238E27FC236}">
                <a16:creationId xmlns:a16="http://schemas.microsoft.com/office/drawing/2014/main" id="{DCAD08E9-EC7A-47AE-AE89-EC179597B8D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987551"/>
            <a:ext cx="1476375" cy="684213"/>
            <a:chOff x="98" y="3518"/>
            <a:chExt cx="2325" cy="1077"/>
          </a:xfrm>
        </p:grpSpPr>
        <p:sp>
          <p:nvSpPr>
            <p:cNvPr id="26" name="Line 69">
              <a:extLst>
                <a:ext uri="{FF2B5EF4-FFF2-40B4-BE49-F238E27FC236}">
                  <a16:creationId xmlns:a16="http://schemas.microsoft.com/office/drawing/2014/main" id="{258347A6-6EF2-44E3-B541-092B263561A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4055"/>
              <a:ext cx="105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70">
              <a:extLst>
                <a:ext uri="{FF2B5EF4-FFF2-40B4-BE49-F238E27FC236}">
                  <a16:creationId xmlns:a16="http://schemas.microsoft.com/office/drawing/2014/main" id="{8DA3E253-91C5-42E7-9985-6991E3A209E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3518"/>
              <a:ext cx="1475" cy="10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切れては困る物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の線の内側に配置。</a:t>
              </a:r>
              <a:endParaRPr lang="ja-JP" altLang="en-US" sz="1400"/>
            </a:p>
          </p:txBody>
        </p:sp>
      </p:grpSp>
      <p:grpSp>
        <p:nvGrpSpPr>
          <p:cNvPr id="28" name="Group 71">
            <a:extLst>
              <a:ext uri="{FF2B5EF4-FFF2-40B4-BE49-F238E27FC236}">
                <a16:creationId xmlns:a16="http://schemas.microsoft.com/office/drawing/2014/main" id="{B1FE70F4-1F88-4608-9B70-567632F3047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2800350"/>
            <a:ext cx="1260475" cy="539750"/>
            <a:chOff x="98" y="4958"/>
            <a:chExt cx="1985" cy="850"/>
          </a:xfrm>
        </p:grpSpPr>
        <p:sp>
          <p:nvSpPr>
            <p:cNvPr id="29" name="Line 72">
              <a:extLst>
                <a:ext uri="{FF2B5EF4-FFF2-40B4-BE49-F238E27FC236}">
                  <a16:creationId xmlns:a16="http://schemas.microsoft.com/office/drawing/2014/main" id="{83D4279A-AC28-4BE5-925A-CFB0F7E1083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5383"/>
              <a:ext cx="71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73">
              <a:extLst>
                <a:ext uri="{FF2B5EF4-FFF2-40B4-BE49-F238E27FC236}">
                  <a16:creationId xmlns:a16="http://schemas.microsoft.com/office/drawing/2014/main" id="{590579DD-329C-483D-B46C-51F50C339C0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4958"/>
              <a:ext cx="1475" cy="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フチ無印刷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い線まで伸ばす。</a:t>
              </a:r>
              <a:endParaRPr lang="ja-JP" altLang="en-US" sz="1400"/>
            </a:p>
          </p:txBody>
        </p:sp>
      </p:grpSp>
      <p:sp>
        <p:nvSpPr>
          <p:cNvPr id="31" name="Rectangle 86">
            <a:extLst>
              <a:ext uri="{FF2B5EF4-FFF2-40B4-BE49-F238E27FC236}">
                <a16:creationId xmlns:a16="http://schemas.microsoft.com/office/drawing/2014/main" id="{8D2E5F22-55C9-4663-A3C0-EE04362783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6552000" cy="1979613"/>
          </a:xfrm>
          <a:prstGeom prst="rect">
            <a:avLst/>
          </a:prstGeom>
          <a:noFill/>
          <a:ln w="63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32" name="Group 74">
            <a:extLst>
              <a:ext uri="{FF2B5EF4-FFF2-40B4-BE49-F238E27FC236}">
                <a16:creationId xmlns:a16="http://schemas.microsoft.com/office/drawing/2014/main" id="{A1911F0C-CE51-4183-B0D0-9D3E85B2C06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314450"/>
            <a:ext cx="1368425" cy="544513"/>
            <a:chOff x="98" y="2258"/>
            <a:chExt cx="2155" cy="857"/>
          </a:xfrm>
        </p:grpSpPr>
        <p:sp>
          <p:nvSpPr>
            <p:cNvPr id="33" name="Line 75">
              <a:extLst>
                <a:ext uri="{FF2B5EF4-FFF2-40B4-BE49-F238E27FC236}">
                  <a16:creationId xmlns:a16="http://schemas.microsoft.com/office/drawing/2014/main" id="{E426CD16-DA97-417E-8FBC-F91ABE3A58A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Text Box 76">
              <a:extLst>
                <a:ext uri="{FF2B5EF4-FFF2-40B4-BE49-F238E27FC236}">
                  <a16:creationId xmlns:a16="http://schemas.microsoft.com/office/drawing/2014/main" id="{E64B240A-4913-437F-A47B-BC68B3F9C8F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8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仕上がり位置。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い線でカットします。</a:t>
              </a:r>
              <a:endParaRPr lang="ja-JP" altLang="en-US" sz="1400"/>
            </a:p>
          </p:txBody>
        </p:sp>
      </p:grpSp>
      <p:grpSp>
        <p:nvGrpSpPr>
          <p:cNvPr id="35" name="Group 131">
            <a:extLst>
              <a:ext uri="{FF2B5EF4-FFF2-40B4-BE49-F238E27FC236}">
                <a16:creationId xmlns:a16="http://schemas.microsoft.com/office/drawing/2014/main" id="{09CB017A-3CBE-4BF9-B46D-CC2CA3534B7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5065713" cy="900113"/>
            <a:chOff x="34" y="34"/>
            <a:chExt cx="3191" cy="567"/>
          </a:xfrm>
        </p:grpSpPr>
        <p:sp>
          <p:nvSpPr>
            <p:cNvPr id="36" name="Rectangle 65">
              <a:extLst>
                <a:ext uri="{FF2B5EF4-FFF2-40B4-BE49-F238E27FC236}">
                  <a16:creationId xmlns:a16="http://schemas.microsoft.com/office/drawing/2014/main" id="{186CA54C-E189-47A6-B297-336A8477B0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>
              <a:normAutofit/>
            </a:bodyPr>
            <a:lstStyle>
              <a:lvl1pPr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r>
                <a:rPr lang="ja-JP" altLang="en-US" sz="105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二つ折り名刺（ヨコ折）</a:t>
              </a:r>
              <a:endParaRPr lang="en-US" altLang="ja-JP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>
                <a:defRPr/>
              </a:pPr>
              <a:r>
                <a:rPr lang="ja-JP" altLang="en-US" sz="1050" b="1" dirty="0"/>
                <a:t>横</a:t>
              </a:r>
              <a:endParaRPr lang="ja-JP" altLang="en-US" sz="1050" dirty="0"/>
            </a:p>
            <a:p>
              <a:pPr>
                <a:defRPr/>
              </a:pPr>
              <a:r>
                <a:rPr lang="en-US" altLang="ja-JP" dirty="0"/>
                <a:t>182×55mm</a:t>
              </a:r>
            </a:p>
          </p:txBody>
        </p:sp>
        <p:sp>
          <p:nvSpPr>
            <p:cNvPr id="37" name="Text Box 67">
              <a:extLst>
                <a:ext uri="{FF2B5EF4-FFF2-40B4-BE49-F238E27FC236}">
                  <a16:creationId xmlns:a16="http://schemas.microsoft.com/office/drawing/2014/main" id="{A93354A6-BBE8-40E2-80F8-157B5741C3C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353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フチ無印刷</a:t>
              </a:r>
              <a:r>
                <a:rPr lang="ja-JP" altLang="en-US" sz="700"/>
                <a:t>をご希望の場合、外側の黒い線まで背景や画像を伸ばして下さい。（右下図参照）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切れては困る絵柄や文字等</a:t>
              </a:r>
              <a:r>
                <a:rPr lang="ja-JP" altLang="en-US" sz="700"/>
                <a:t>は</a:t>
              </a:r>
              <a:r>
                <a:rPr lang="ja-JP" altLang="en-US" sz="700">
                  <a:solidFill>
                    <a:srgbClr val="FF0000"/>
                  </a:solidFill>
                </a:rPr>
                <a:t>、仕上り（青い四角）より</a:t>
              </a:r>
              <a:r>
                <a:rPr lang="en-US" altLang="ja-JP" sz="700" b="1">
                  <a:solidFill>
                    <a:srgbClr val="FF0000"/>
                  </a:solidFill>
                </a:rPr>
                <a:t>2</a:t>
              </a:r>
              <a:r>
                <a:rPr lang="ja-JP" altLang="en-US" sz="700" b="1">
                  <a:solidFill>
                    <a:srgbClr val="FF0000"/>
                  </a:solidFill>
                </a:rPr>
                <a:t>～</a:t>
              </a:r>
              <a:r>
                <a:rPr lang="en-US" altLang="ja-JP" sz="700" b="1">
                  <a:solidFill>
                    <a:srgbClr val="FF0000"/>
                  </a:solidFill>
                </a:rPr>
                <a:t>3mm</a:t>
              </a:r>
              <a:r>
                <a:rPr lang="ja-JP" altLang="en-US" sz="700" b="1">
                  <a:solidFill>
                    <a:srgbClr val="FF0000"/>
                  </a:solidFill>
                </a:rPr>
                <a:t>以上内側</a:t>
              </a:r>
              <a:r>
                <a:rPr lang="ja-JP" altLang="en-US" sz="700">
                  <a:solidFill>
                    <a:srgbClr val="FF0000"/>
                  </a:solidFill>
                </a:rPr>
                <a:t>（水色の四角の中）</a:t>
              </a:r>
              <a:r>
                <a:rPr lang="ja-JP" altLang="en-US" sz="700"/>
                <a:t>に入れて作成してください。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透過性</a:t>
              </a:r>
              <a:r>
                <a:rPr lang="ja-JP" altLang="en-US" sz="700"/>
                <a:t>や</a:t>
              </a:r>
              <a:r>
                <a:rPr lang="ja-JP" altLang="en-US" sz="700" b="1">
                  <a:solidFill>
                    <a:srgbClr val="FF0000"/>
                  </a:solidFill>
                </a:rPr>
                <a:t>半透明</a:t>
              </a:r>
              <a:r>
                <a:rPr lang="ja-JP" altLang="en-US" sz="700"/>
                <a:t>、</a:t>
              </a:r>
              <a:r>
                <a:rPr lang="ja-JP" altLang="en-US" sz="700" b="1">
                  <a:solidFill>
                    <a:srgbClr val="FF0000"/>
                  </a:solidFill>
                </a:rPr>
                <a:t>パターン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変換が正常に出来ない</a:t>
              </a:r>
              <a:r>
                <a:rPr lang="ja-JP" altLang="en-US" sz="700"/>
                <a:t>場合があります。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用紙サイズの変更</a:t>
              </a:r>
              <a:r>
                <a:rPr lang="ja-JP" altLang="en-US" sz="700"/>
                <a:t>や、</a:t>
              </a:r>
              <a:r>
                <a:rPr lang="ja-JP" altLang="en-US" sz="700">
                  <a:solidFill>
                    <a:srgbClr val="FF0000"/>
                  </a:solidFill>
                </a:rPr>
                <a:t>トンボの移動</a:t>
              </a:r>
              <a:r>
                <a:rPr lang="ja-JP" altLang="en-US" sz="700"/>
                <a:t>、</a:t>
              </a:r>
              <a:r>
                <a:rPr lang="ja-JP" altLang="en-US" sz="700">
                  <a:solidFill>
                    <a:srgbClr val="FF0000"/>
                  </a:solidFill>
                </a:rPr>
                <a:t>変形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なさらない</a:t>
              </a:r>
              <a:r>
                <a:rPr lang="ja-JP" altLang="en-US" sz="700"/>
                <a:t>ようお願いします。　</a:t>
              </a:r>
            </a:p>
            <a:p>
              <a:pPr>
                <a:buFontTx/>
                <a:buChar char="※"/>
                <a:defRPr/>
              </a:pPr>
              <a:r>
                <a:rPr lang="ja-JP" altLang="en-US" sz="700"/>
                <a:t>テンプレートを使用して</a:t>
              </a:r>
              <a:r>
                <a:rPr lang="en-US" altLang="ja-JP" sz="700"/>
                <a:t>PDF</a:t>
              </a:r>
              <a:r>
                <a:rPr lang="ja-JP" altLang="en-US" sz="700"/>
                <a:t>を作成する際は、説明部分を削除してください。また、テンプレートと同じサイズかどうか確認してください。</a:t>
              </a:r>
            </a:p>
          </p:txBody>
        </p:sp>
        <p:pic>
          <p:nvPicPr>
            <p:cNvPr id="38" name="Picture 134" descr="新Suprintロゴ">
              <a:extLst>
                <a:ext uri="{FF2B5EF4-FFF2-40B4-BE49-F238E27FC236}">
                  <a16:creationId xmlns:a16="http://schemas.microsoft.com/office/drawing/2014/main" id="{C6190FC4-7ADF-40F0-9DEA-F499D577881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351"/>
              <a:ext cx="34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Rectangle 78">
            <a:extLst>
              <a:ext uri="{FF2B5EF4-FFF2-40B4-BE49-F238E27FC236}">
                <a16:creationId xmlns:a16="http://schemas.microsoft.com/office/drawing/2014/main" id="{2E329A17-8C5B-4E05-A38C-39DBA4B3DB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24000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0D4C374-4894-42F0-837D-5F4EF8DA9242}"/>
              </a:ext>
            </a:extLst>
          </p:cNvPr>
          <p:cNvCxnSpPr/>
          <p:nvPr userDrawn="1"/>
        </p:nvCxnSpPr>
        <p:spPr bwMode="auto">
          <a:xfrm>
            <a:off x="4716000" y="1332000"/>
            <a:ext cx="0" cy="2196132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2">
            <a:extLst>
              <a:ext uri="{FF2B5EF4-FFF2-40B4-BE49-F238E27FC236}">
                <a16:creationId xmlns:a16="http://schemas.microsoft.com/office/drawing/2014/main" id="{58BBD589-3496-495F-A0EC-31CBD629EB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0324" y="1330325"/>
            <a:ext cx="6768000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120">
            <a:extLst>
              <a:ext uri="{FF2B5EF4-FFF2-40B4-BE49-F238E27FC236}">
                <a16:creationId xmlns:a16="http://schemas.microsoft.com/office/drawing/2014/main" id="{4A6DECD6-B00E-4618-8DD3-F63ED49078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136000" y="1080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4" name="Oval 121">
            <a:extLst>
              <a:ext uri="{FF2B5EF4-FFF2-40B4-BE49-F238E27FC236}">
                <a16:creationId xmlns:a16="http://schemas.microsoft.com/office/drawing/2014/main" id="{3B94D843-4392-4836-9CAB-5925DA8A9F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136000" y="3564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/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id="{791BC9F9-6B8D-42B8-B568-E562B0E65A9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050" dirty="0"/>
              <a:t>裏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7445978-C1E0-4D47-8A2A-D9C545DFD5C5}"/>
              </a:ext>
            </a:extLst>
          </p:cNvPr>
          <p:cNvGrpSpPr/>
          <p:nvPr userDrawn="1"/>
        </p:nvGrpSpPr>
        <p:grpSpPr>
          <a:xfrm>
            <a:off x="1080000" y="1080000"/>
            <a:ext cx="360000" cy="360000"/>
            <a:chOff x="1385548" y="213877"/>
            <a:chExt cx="360000" cy="360000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9DD626D-BEEB-4407-B447-91574A83C52B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252000" cy="360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FE14027-5C52-4E8B-8BD3-23E5A007818D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360000" cy="252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A036D16-E730-442E-8618-60497243B6E6}"/>
              </a:ext>
            </a:extLst>
          </p:cNvPr>
          <p:cNvGrpSpPr/>
          <p:nvPr userDrawn="1"/>
        </p:nvGrpSpPr>
        <p:grpSpPr>
          <a:xfrm>
            <a:off x="7992000" y="1080000"/>
            <a:ext cx="360000" cy="360000"/>
            <a:chOff x="2169763" y="223176"/>
            <a:chExt cx="360000" cy="360000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C75CBB7-568A-472B-85E5-E304F623BDAD}"/>
                </a:ext>
              </a:extLst>
            </p:cNvPr>
            <p:cNvSpPr/>
            <p:nvPr userDrawn="1"/>
          </p:nvSpPr>
          <p:spPr bwMode="auto">
            <a:xfrm>
              <a:off x="2277763" y="223176"/>
              <a:ext cx="252000" cy="360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C6E30D5-7750-4322-8159-1734AB8D87BE}"/>
                </a:ext>
              </a:extLst>
            </p:cNvPr>
            <p:cNvSpPr/>
            <p:nvPr userDrawn="1"/>
          </p:nvSpPr>
          <p:spPr bwMode="auto">
            <a:xfrm>
              <a:off x="2169763" y="223176"/>
              <a:ext cx="360000" cy="252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A152DF9-212A-4FD9-AB1A-620494633ABA}"/>
              </a:ext>
            </a:extLst>
          </p:cNvPr>
          <p:cNvGrpSpPr/>
          <p:nvPr userDrawn="1"/>
        </p:nvGrpSpPr>
        <p:grpSpPr>
          <a:xfrm>
            <a:off x="1080000" y="3420000"/>
            <a:ext cx="360000" cy="360000"/>
            <a:chOff x="1404145" y="830708"/>
            <a:chExt cx="360000" cy="36000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9624ACD-4140-4D6A-84A9-69C7327FED27}"/>
                </a:ext>
              </a:extLst>
            </p:cNvPr>
            <p:cNvSpPr/>
            <p:nvPr userDrawn="1"/>
          </p:nvSpPr>
          <p:spPr bwMode="auto">
            <a:xfrm>
              <a:off x="1404145" y="938708"/>
              <a:ext cx="360000" cy="252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37570C6-A7C9-4C69-B58A-55BE3FDC4DD5}"/>
                </a:ext>
              </a:extLst>
            </p:cNvPr>
            <p:cNvSpPr/>
            <p:nvPr userDrawn="1"/>
          </p:nvSpPr>
          <p:spPr bwMode="auto">
            <a:xfrm>
              <a:off x="1404145" y="830708"/>
              <a:ext cx="252000" cy="360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00D04FE-4525-43A8-83BE-2BBA0E35AF10}"/>
              </a:ext>
            </a:extLst>
          </p:cNvPr>
          <p:cNvGrpSpPr/>
          <p:nvPr userDrawn="1"/>
        </p:nvGrpSpPr>
        <p:grpSpPr>
          <a:xfrm>
            <a:off x="7992000" y="3420000"/>
            <a:ext cx="360000" cy="360000"/>
            <a:chOff x="2216257" y="821410"/>
            <a:chExt cx="360000" cy="360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1B936D0-C4D6-4374-8F88-0903141057EC}"/>
                </a:ext>
              </a:extLst>
            </p:cNvPr>
            <p:cNvSpPr/>
            <p:nvPr userDrawn="1"/>
          </p:nvSpPr>
          <p:spPr bwMode="auto">
            <a:xfrm>
              <a:off x="2216257" y="929410"/>
              <a:ext cx="360000" cy="252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8C9D1B6-FC9F-44F5-A2E1-6913A41B0DFB}"/>
                </a:ext>
              </a:extLst>
            </p:cNvPr>
            <p:cNvSpPr/>
            <p:nvPr userDrawn="1"/>
          </p:nvSpPr>
          <p:spPr bwMode="auto">
            <a:xfrm>
              <a:off x="2324257" y="821410"/>
              <a:ext cx="252000" cy="360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9876B53-A968-4FE3-9CAA-09F5EEE389A0}"/>
              </a:ext>
            </a:extLst>
          </p:cNvPr>
          <p:cNvCxnSpPr/>
          <p:nvPr userDrawn="1"/>
        </p:nvCxnSpPr>
        <p:spPr bwMode="auto">
          <a:xfrm>
            <a:off x="4716000" y="1080000"/>
            <a:ext cx="0" cy="25200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7EBFAA67-2075-4251-8A0A-4F590219D790}"/>
              </a:ext>
            </a:extLst>
          </p:cNvPr>
          <p:cNvCxnSpPr/>
          <p:nvPr userDrawn="1"/>
        </p:nvCxnSpPr>
        <p:spPr bwMode="auto">
          <a:xfrm>
            <a:off x="4716000" y="3528000"/>
            <a:ext cx="0" cy="25200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0BFB56-A94C-4C2F-B31D-E7D41DC0EA3F}"/>
              </a:ext>
            </a:extLst>
          </p:cNvPr>
          <p:cNvSpPr txBox="1"/>
          <p:nvPr userDrawn="1"/>
        </p:nvSpPr>
        <p:spPr>
          <a:xfrm>
            <a:off x="4620143" y="95528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←スジ位置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中里 二三夫</cp:lastModifiedBy>
  <cp:revision>20</cp:revision>
  <dcterms:created xsi:type="dcterms:W3CDTF">2008-06-03T11:31:49Z</dcterms:created>
  <dcterms:modified xsi:type="dcterms:W3CDTF">2021-01-06T03:18:51Z</dcterms:modified>
</cp:coreProperties>
</file>