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332" y="-72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 userDrawn="1"/>
        </p:nvGrpSpPr>
        <p:grpSpPr>
          <a:xfrm>
            <a:off x="53975" y="53975"/>
            <a:ext cx="11328250" cy="13341350"/>
            <a:chOff x="53975" y="53975"/>
            <a:chExt cx="11328250" cy="13341350"/>
          </a:xfrm>
        </p:grpSpPr>
        <p:pic>
          <p:nvPicPr>
            <p:cNvPr id="2" name="図 8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0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グループ化 25"/>
            <p:cNvGrpSpPr/>
            <p:nvPr userDrawn="1"/>
          </p:nvGrpSpPr>
          <p:grpSpPr>
            <a:xfrm>
              <a:off x="53975" y="53975"/>
              <a:ext cx="10026650" cy="13341350"/>
              <a:chOff x="53975" y="53975"/>
              <a:chExt cx="10026650" cy="13341350"/>
            </a:xfrm>
          </p:grpSpPr>
          <p:grpSp>
            <p:nvGrpSpPr>
              <p:cNvPr id="3" name="グループ化 2"/>
              <p:cNvGrpSpPr/>
              <p:nvPr userDrawn="1"/>
            </p:nvGrpSpPr>
            <p:grpSpPr>
              <a:xfrm>
                <a:off x="53975" y="53975"/>
                <a:ext cx="10026650" cy="13338175"/>
                <a:chOff x="53975" y="53975"/>
                <a:chExt cx="10026650" cy="13338175"/>
              </a:xfrm>
            </p:grpSpPr>
            <p:grpSp>
              <p:nvGrpSpPr>
                <p:cNvPr id="4" name="Group 97"/>
                <p:cNvGrpSpPr>
                  <a:grpSpLocks/>
                </p:cNvGrpSpPr>
                <p:nvPr userDrawn="1"/>
              </p:nvGrpSpPr>
              <p:grpSpPr bwMode="auto">
                <a:xfrm>
                  <a:off x="61913" y="1798638"/>
                  <a:ext cx="9653587" cy="11228387"/>
                  <a:chOff x="39" y="1133"/>
                  <a:chExt cx="6081" cy="7073"/>
                </a:xfrm>
              </p:grpSpPr>
              <p:sp>
                <p:nvSpPr>
                  <p:cNvPr id="17" name="Rectangle 72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33" y="1133"/>
                    <a:ext cx="4987" cy="7073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defTabSz="150495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algn="l" defTabSz="150495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algn="l" defTabSz="150495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algn="l" defTabSz="150495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algn="l" defTabSz="150495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defTabSz="150495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defTabSz="150495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defTabSz="150495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defTabSz="150495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ctr">
                      <a:defRPr/>
                    </a:pPr>
                    <a:endParaRPr lang="ja-JP" altLang="ja-JP" smtClean="0"/>
                  </a:p>
                </p:txBody>
              </p:sp>
              <p:grpSp>
                <p:nvGrpSpPr>
                  <p:cNvPr id="18" name="Group 8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1094" cy="431"/>
                    <a:chOff x="39" y="1252"/>
                    <a:chExt cx="1094" cy="431"/>
                  </a:xfrm>
                </p:grpSpPr>
                <p:sp>
                  <p:nvSpPr>
                    <p:cNvPr id="19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453" y="1467"/>
                      <a:ext cx="6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39" y="1252"/>
                      <a:ext cx="590" cy="43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dirty="0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水色の線</a:t>
                      </a: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の内側に作成してください。</a:t>
                      </a:r>
                      <a:endParaRPr lang="ja-JP" altLang="en-US" sz="1400" dirty="0" smtClean="0"/>
                    </a:p>
                  </p:txBody>
                </p:sp>
              </p:grpSp>
            </p:grpSp>
            <p:grpSp>
              <p:nvGrpSpPr>
                <p:cNvPr id="5" name="Group 98"/>
                <p:cNvGrpSpPr>
                  <a:grpSpLocks/>
                </p:cNvGrpSpPr>
                <p:nvPr userDrawn="1"/>
              </p:nvGrpSpPr>
              <p:grpSpPr bwMode="auto">
                <a:xfrm>
                  <a:off x="61913" y="1314450"/>
                  <a:ext cx="10018712" cy="12077700"/>
                  <a:chOff x="39" y="828"/>
                  <a:chExt cx="6311" cy="7608"/>
                </a:xfrm>
              </p:grpSpPr>
              <p:sp>
                <p:nvSpPr>
                  <p:cNvPr id="13" name="Rectangle 52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8"/>
                    <a:ext cx="5443" cy="7528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>
                    <a:lvl1pPr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9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dirty="0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い線が</a:t>
                      </a:r>
                      <a:endParaRPr lang="en-US" altLang="ja-JP" sz="1000" dirty="0" smtClean="0">
                        <a:latin typeface="Century" pitchFamily="18" charset="0"/>
                        <a:ea typeface="ＭＳ 明朝" pitchFamily="17" charset="-128"/>
                      </a:endParaRPr>
                    </a:p>
                    <a:p>
                      <a:pPr algn="just">
                        <a:defRPr/>
                      </a:pPr>
                      <a:r>
                        <a:rPr lang="ja-JP" altLang="en-US" sz="1000" dirty="0" smtClean="0">
                          <a:latin typeface="Century" pitchFamily="18" charset="0"/>
                          <a:ea typeface="ＭＳ 明朝" pitchFamily="17" charset="-128"/>
                        </a:rPr>
                        <a:t>仕上がり位置です。</a:t>
                      </a:r>
                    </a:p>
                  </p:txBody>
                </p:sp>
              </p:grpSp>
            </p:grpSp>
            <p:grpSp>
              <p:nvGrpSpPr>
                <p:cNvPr id="6" name="Group 110"/>
                <p:cNvGrpSpPr>
                  <a:grpSpLocks/>
                </p:cNvGrpSpPr>
                <p:nvPr userDrawn="1"/>
              </p:nvGrpSpPr>
              <p:grpSpPr bwMode="auto">
                <a:xfrm>
                  <a:off x="53975" y="53975"/>
                  <a:ext cx="8636000" cy="900113"/>
                  <a:chOff x="34" y="34"/>
                  <a:chExt cx="5440" cy="567"/>
                </a:xfrm>
              </p:grpSpPr>
              <p:sp>
                <p:nvSpPr>
                  <p:cNvPr id="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2527" y="34"/>
                    <a:ext cx="2947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36000" tIns="36000" rIns="36000" bIns="36000" anchor="ctr"/>
                  <a:lstStyle>
                    <a:lvl1pPr marL="114300" indent="-1143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封筒の周囲</a:t>
                    </a:r>
                    <a:r>
                      <a:rPr lang="en-US" altLang="ja-JP" sz="700" b="1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10mm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と</a:t>
                    </a:r>
                    <a:r>
                      <a:rPr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ベロ（フタ）部分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には印刷できません。</a:t>
                    </a:r>
                    <a:r>
                      <a:rPr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水色の線の内側に作成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してください。</a:t>
                    </a:r>
                    <a:endParaRPr lang="ja-JP" altLang="ja-JP" sz="4400" kern="100" dirty="0" smtClean="0">
                      <a:effectLst/>
                      <a:latin typeface="Century"/>
                      <a:ea typeface="ＭＳ 明朝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b="1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貼り合わせ部分（下図の灰色の点線）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にかかるベタや、広い面積で色をつけた場合など、かすれる可能性があります。</a:t>
                    </a:r>
                    <a:endParaRPr lang="ja-JP" altLang="ja-JP" sz="4400" kern="100" dirty="0" smtClean="0">
                      <a:effectLst/>
                      <a:latin typeface="Century"/>
                      <a:ea typeface="ＭＳ 明朝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データは黒</a:t>
                    </a:r>
                    <a:r>
                      <a:rPr lang="en-US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1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色の濃淡で作成してください。色の掛け合わせは使用できません。</a:t>
                    </a:r>
                    <a:endParaRPr lang="ja-JP" altLang="ja-JP" sz="4400" kern="100" dirty="0" smtClean="0">
                      <a:effectLst/>
                      <a:latin typeface="Century"/>
                      <a:ea typeface="ＭＳ 明朝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透過性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や</a:t>
                    </a:r>
                    <a:r>
                      <a:rPr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半透明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、</a:t>
                    </a:r>
                    <a:r>
                      <a:rPr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パターン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など</a:t>
                    </a:r>
                    <a:r>
                      <a:rPr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正常に変換ができない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場合があります。</a:t>
                    </a:r>
                    <a:endParaRPr lang="ja-JP" altLang="ja-JP" sz="4400" kern="100" dirty="0" smtClean="0">
                      <a:effectLst/>
                      <a:latin typeface="Century"/>
                      <a:ea typeface="ＭＳ 明朝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用紙サイズの変更や、トンボの移動、変形などなさらないようお願いします。　</a:t>
                    </a:r>
                    <a:endParaRPr lang="ja-JP" altLang="ja-JP" sz="4400" kern="100" dirty="0" smtClean="0">
                      <a:effectLst/>
                      <a:latin typeface="Century"/>
                      <a:ea typeface="ＭＳ 明朝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lang="en-US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PDF</a:t>
                    </a:r>
                    <a:r>
                      <a:rPr lang="ja-JP" altLang="ja-JP" sz="700" kern="100" dirty="0" smtClean="0">
                        <a:solidFill>
                          <a:srgbClr val="000000"/>
                        </a:solidFill>
                        <a:effectLst/>
                        <a:latin typeface="Century"/>
                        <a:ea typeface="ＭＳ Ｐゴシック"/>
                        <a:cs typeface="Times New Roman"/>
                      </a:rPr>
                      <a:t>でご確認いただけます。）</a:t>
                    </a:r>
                    <a:endPara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Font typeface="ＭＳ Ｐゴシック" panose="020B0600070205080204" pitchFamily="50" charset="-128"/>
                      <a:buChar char="※"/>
                    </a:pPr>
                    <a:r>
                      <a:rPr lang="en-US" altLang="ja-JP" sz="700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  <a:cs typeface="Times New Roman"/>
                      </a:rPr>
                      <a:t>PDF</a:t>
                    </a:r>
                    <a:r>
                      <a:rPr lang="ja-JP" altLang="ja-JP" sz="700" dirty="0" smtClean="0">
                        <a:solidFill>
                          <a:srgbClr val="000000"/>
                        </a:solidFill>
                        <a:effectLst/>
                        <a:ea typeface="ＭＳ Ｐゴシック"/>
                        <a:cs typeface="Times New Roman"/>
                      </a:rPr>
                      <a:t>を作成する際は、テンプレートと同じサイズで</a:t>
                    </a:r>
                    <a:r>
                      <a:rPr lang="en-US" altLang="ja-JP" sz="700" dirty="0" smtClean="0">
                        <a:solidFill>
                          <a:srgbClr val="000000"/>
                        </a:solidFill>
                        <a:effectLst/>
                        <a:ea typeface="ＭＳ Ｐゴシック"/>
                        <a:cs typeface="Times New Roman"/>
                      </a:rPr>
                      <a:t>PDF</a:t>
                    </a:r>
                    <a:r>
                      <a:rPr lang="ja-JP" altLang="ja-JP" sz="700" dirty="0" smtClean="0">
                        <a:solidFill>
                          <a:srgbClr val="000000"/>
                        </a:solidFill>
                        <a:effectLst/>
                        <a:ea typeface="ＭＳ Ｐゴシック"/>
                        <a:cs typeface="Times New Roman"/>
                      </a:rPr>
                      <a:t>が作成されている事をご確認ください。</a:t>
                    </a:r>
                    <a:endParaRPr lang="ja-JP" altLang="en-US" sz="700" dirty="0" smtClean="0">
                      <a:solidFill>
                        <a:srgbClr val="000000"/>
                      </a:solidFill>
                      <a:ea typeface="ＭＳ Ｐ明朝" pitchFamily="18" charset="-128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8" name="Group 11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4" y="34"/>
                    <a:ext cx="2494" cy="567"/>
                    <a:chOff x="226" y="1813"/>
                    <a:chExt cx="2494" cy="567"/>
                  </a:xfrm>
                </p:grpSpPr>
                <p:grpSp>
                  <p:nvGrpSpPr>
                    <p:cNvPr id="9" name="Group 1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" y="1813"/>
                      <a:ext cx="839" cy="567"/>
                      <a:chOff x="249" y="1868"/>
                      <a:chExt cx="839" cy="567"/>
                    </a:xfrm>
                  </p:grpSpPr>
                  <p:sp>
                    <p:nvSpPr>
                      <p:cNvPr id="11" name="Rectangle 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9" y="1868"/>
                        <a:ext cx="839" cy="5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lIns="36000" tIns="36000" rIns="36000" bIns="36000">
                        <a:normAutofit/>
                      </a:bodyPr>
                      <a:lstStyle>
                        <a:lvl1pPr algn="l" defTabSz="180340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algn="l" defTabSz="180340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algn="l" defTabSz="180340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algn="l" defTabSz="180340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algn="l" defTabSz="180340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defTabSz="1803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defTabSz="1803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defTabSz="1803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defTabSz="1803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>
                          <a:lnSpc>
                            <a:spcPts val="1400"/>
                          </a:lnSpc>
                          <a:defRPr/>
                        </a:pPr>
                        <a:r>
                          <a:rPr lang="ja-JP" altLang="en-US" sz="1400" b="1" smtClean="0"/>
                          <a:t>角</a:t>
                        </a:r>
                        <a:r>
                          <a:rPr lang="en-US" altLang="ja-JP" sz="1400" b="1" smtClean="0"/>
                          <a:t>2</a:t>
                        </a:r>
                        <a:r>
                          <a:rPr lang="ja-JP" altLang="en-US" sz="1400" b="1" smtClean="0"/>
                          <a:t>封筒</a:t>
                        </a:r>
                        <a:endParaRPr lang="ja-JP" altLang="en-US" sz="1400" smtClean="0"/>
                      </a:p>
                      <a:p>
                        <a:pPr>
                          <a:lnSpc>
                            <a:spcPts val="1200"/>
                          </a:lnSpc>
                          <a:defRPr/>
                        </a:pPr>
                        <a:r>
                          <a:rPr lang="ja-JP" altLang="en-US" sz="1200" smtClean="0"/>
                          <a:t>センター貼</a:t>
                        </a:r>
                      </a:p>
                      <a:p>
                        <a:pPr>
                          <a:lnSpc>
                            <a:spcPts val="1200"/>
                          </a:lnSpc>
                          <a:defRPr/>
                        </a:pPr>
                        <a:r>
                          <a:rPr lang="en-US" altLang="ja-JP" sz="1200" smtClean="0"/>
                          <a:t>240×332mm</a:t>
                        </a:r>
                      </a:p>
                    </p:txBody>
                  </p:sp>
                  <p:pic>
                    <p:nvPicPr>
                      <p:cNvPr id="12" name="Picture 115" descr="新Suprintロゴ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" y="2185"/>
                        <a:ext cx="342" cy="21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grpSp>
                <p:sp>
                  <p:nvSpPr>
                    <p:cNvPr id="10" name="Text Box 6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65" y="1813"/>
                      <a:ext cx="1655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lIns="36000" tIns="36000" rIns="36000" bIns="36000"/>
                    <a:lstStyle>
                      <a:lvl1pPr marL="114300" indent="-1143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just">
                        <a:buClr>
                          <a:srgbClr val="000000"/>
                        </a:buClr>
                        <a:buFont typeface="ＭＳ 明朝" pitchFamily="17" charset="-128"/>
                        <a:buChar char="※"/>
                        <a:defRPr/>
                      </a:pP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このテンプレートは下記の封筒専用となります。下記以外の封筒は、名前に「サイド」と着いた物をご使用ください。</a:t>
                      </a:r>
                    </a:p>
                    <a:p>
                      <a:pPr algn="just">
                        <a:buClr>
                          <a:srgbClr val="000000"/>
                        </a:buClr>
                        <a:buFont typeface="ＭＳ 明朝" pitchFamily="17" charset="-128"/>
                        <a:buNone/>
                        <a:defRPr/>
                      </a:pP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　■クラフト封筒（はく離紙のり付き）／</a:t>
                      </a:r>
                    </a:p>
                    <a:p>
                      <a:pPr algn="just">
                        <a:buClr>
                          <a:srgbClr val="000000"/>
                        </a:buClr>
                        <a:buFont typeface="ＭＳ 明朝" pitchFamily="17" charset="-128"/>
                        <a:buNone/>
                        <a:defRPr/>
                      </a:pP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　■</a:t>
                      </a:r>
                      <a:r>
                        <a:rPr lang="en-US" altLang="ja-JP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S</a:t>
                      </a: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クリーム封筒／</a:t>
                      </a:r>
                    </a:p>
                    <a:p>
                      <a:pPr algn="just">
                        <a:buClr>
                          <a:srgbClr val="000000"/>
                        </a:buClr>
                        <a:buFont typeface="ＭＳ 明朝" pitchFamily="17" charset="-128"/>
                        <a:buNone/>
                        <a:defRPr/>
                      </a:pP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　■</a:t>
                      </a:r>
                      <a:r>
                        <a:rPr lang="en-US" altLang="ja-JP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S</a:t>
                      </a:r>
                      <a:r>
                        <a:rPr lang="ja-JP" altLang="en-US" sz="700" smtClean="0">
                          <a:solidFill>
                            <a:srgbClr val="000000"/>
                          </a:solidFill>
                          <a:latin typeface="ＭＳ Ｐ明朝" pitchFamily="18" charset="-128"/>
                          <a:ea typeface="ＭＳ Ｐ明朝" pitchFamily="18" charset="-128"/>
                          <a:cs typeface="Times New Roman" pitchFamily="18" charset="0"/>
                        </a:rPr>
                        <a:t>スカイ封筒</a:t>
                      </a:r>
                    </a:p>
                  </p:txBody>
                </p:sp>
              </p:grpSp>
            </p:grpSp>
          </p:grpSp>
          <p:grpSp>
            <p:nvGrpSpPr>
              <p:cNvPr id="22" name="Group 79"/>
              <p:cNvGrpSpPr>
                <a:grpSpLocks/>
              </p:cNvGrpSpPr>
              <p:nvPr userDrawn="1"/>
            </p:nvGrpSpPr>
            <p:grpSpPr bwMode="auto">
              <a:xfrm>
                <a:off x="1438275" y="1438275"/>
                <a:ext cx="8636000" cy="11957050"/>
                <a:chOff x="906" y="906"/>
                <a:chExt cx="5440" cy="7532"/>
              </a:xfrm>
            </p:grpSpPr>
            <p:sp>
              <p:nvSpPr>
                <p:cNvPr id="23" name="Freeform 66"/>
                <p:cNvSpPr>
                  <a:spLocks noChangeAspect="1"/>
                </p:cNvSpPr>
                <p:nvPr userDrawn="1"/>
              </p:nvSpPr>
              <p:spPr bwMode="auto">
                <a:xfrm>
                  <a:off x="906" y="906"/>
                  <a:ext cx="2971" cy="7440"/>
                </a:xfrm>
                <a:custGeom>
                  <a:avLst/>
                  <a:gdLst>
                    <a:gd name="T0" fmla="*/ 0 w 3508"/>
                    <a:gd name="T1" fmla="*/ 0 h 8784"/>
                    <a:gd name="T2" fmla="*/ 2971 w 3508"/>
                    <a:gd name="T3" fmla="*/ 360 h 8784"/>
                    <a:gd name="T4" fmla="*/ 2951 w 3508"/>
                    <a:gd name="T5" fmla="*/ 7372 h 8784"/>
                    <a:gd name="T6" fmla="*/ 0 w 3508"/>
                    <a:gd name="T7" fmla="*/ 7440 h 878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08" h="8784">
                      <a:moveTo>
                        <a:pt x="0" y="0"/>
                      </a:moveTo>
                      <a:lnTo>
                        <a:pt x="3508" y="425"/>
                      </a:lnTo>
                      <a:lnTo>
                        <a:pt x="3484" y="8704"/>
                      </a:lnTo>
                      <a:lnTo>
                        <a:pt x="0" y="8784"/>
                      </a:lnTo>
                    </a:path>
                  </a:pathLst>
                </a:custGeom>
                <a:noFill/>
                <a:ln w="9525" cap="flat">
                  <a:solidFill>
                    <a:srgbClr val="CCCCCC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71"/>
                <p:cNvSpPr>
                  <a:spLocks noChangeAspect="1"/>
                </p:cNvSpPr>
                <p:nvPr userDrawn="1"/>
              </p:nvSpPr>
              <p:spPr bwMode="auto">
                <a:xfrm>
                  <a:off x="3565" y="906"/>
                  <a:ext cx="2768" cy="7458"/>
                </a:xfrm>
                <a:custGeom>
                  <a:avLst/>
                  <a:gdLst>
                    <a:gd name="T0" fmla="*/ 2768 w 3295"/>
                    <a:gd name="T1" fmla="*/ 0 h 8811"/>
                    <a:gd name="T2" fmla="*/ 0 w 3295"/>
                    <a:gd name="T3" fmla="*/ 360 h 8811"/>
                    <a:gd name="T4" fmla="*/ 0 w 3295"/>
                    <a:gd name="T5" fmla="*/ 7388 h 8811"/>
                    <a:gd name="T6" fmla="*/ 2768 w 3295"/>
                    <a:gd name="T7" fmla="*/ 7458 h 881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295" h="8811">
                      <a:moveTo>
                        <a:pt x="3295" y="0"/>
                      </a:moveTo>
                      <a:lnTo>
                        <a:pt x="0" y="425"/>
                      </a:lnTo>
                      <a:lnTo>
                        <a:pt x="0" y="8728"/>
                      </a:lnTo>
                      <a:lnTo>
                        <a:pt x="3295" y="8811"/>
                      </a:lnTo>
                    </a:path>
                  </a:pathLst>
                </a:custGeom>
                <a:noFill/>
                <a:ln w="9525" cap="flat">
                  <a:solidFill>
                    <a:srgbClr val="CCCCCC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" name="Freeform 78"/>
                <p:cNvSpPr>
                  <a:spLocks/>
                </p:cNvSpPr>
                <p:nvPr userDrawn="1"/>
              </p:nvSpPr>
              <p:spPr bwMode="auto">
                <a:xfrm>
                  <a:off x="911" y="7941"/>
                  <a:ext cx="5435" cy="497"/>
                </a:xfrm>
                <a:custGeom>
                  <a:avLst/>
                  <a:gdLst>
                    <a:gd name="T0" fmla="*/ 5435 w 5435"/>
                    <a:gd name="T1" fmla="*/ 377 h 497"/>
                    <a:gd name="T2" fmla="*/ 5195 w 5435"/>
                    <a:gd name="T3" fmla="*/ 0 h 497"/>
                    <a:gd name="T4" fmla="*/ 254 w 5435"/>
                    <a:gd name="T5" fmla="*/ 0 h 497"/>
                    <a:gd name="T6" fmla="*/ 0 w 5435"/>
                    <a:gd name="T7" fmla="*/ 377 h 497"/>
                    <a:gd name="T8" fmla="*/ 0 w 5435"/>
                    <a:gd name="T9" fmla="*/ 497 h 4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35" h="497">
                      <a:moveTo>
                        <a:pt x="5435" y="377"/>
                      </a:moveTo>
                      <a:lnTo>
                        <a:pt x="5195" y="0"/>
                      </a:lnTo>
                      <a:lnTo>
                        <a:pt x="254" y="0"/>
                      </a:lnTo>
                      <a:lnTo>
                        <a:pt x="0" y="377"/>
                      </a:lnTo>
                      <a:lnTo>
                        <a:pt x="0" y="497"/>
                      </a:lnTo>
                    </a:path>
                  </a:pathLst>
                </a:custGeom>
                <a:noFill/>
                <a:ln w="9525" cap="flat">
                  <a:solidFill>
                    <a:srgbClr val="CCCCCC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4958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49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5190 w 6428"/>
                <a:gd name="T1" fmla="*/ 0 h 1019"/>
                <a:gd name="T2" fmla="*/ 250 w 6428"/>
                <a:gd name="T3" fmla="*/ 0 h 1019"/>
                <a:gd name="T4" fmla="*/ 0 w 6428"/>
                <a:gd name="T5" fmla="*/ 863 h 1019"/>
                <a:gd name="T6" fmla="*/ 5441 w 6428"/>
                <a:gd name="T7" fmla="*/ 863 h 1019"/>
                <a:gd name="T8" fmla="*/ 5190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0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51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10" name="Text Box 8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2015-08-27T01:26:46Z</dcterms:modified>
</cp:coreProperties>
</file>