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1522075" cy="14833600"/>
  <p:notesSz cx="6858000" cy="9144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332" y="-72"/>
      </p:cViewPr>
      <p:guideLst>
        <p:guide orient="horz" pos="907"/>
        <p:guide orient="horz" pos="8434"/>
        <p:guide pos="907"/>
        <p:guide pos="63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 userDrawn="1"/>
        </p:nvGrpSpPr>
        <p:grpSpPr>
          <a:xfrm>
            <a:off x="53975" y="53975"/>
            <a:ext cx="11328250" cy="13338175"/>
            <a:chOff x="53975" y="53975"/>
            <a:chExt cx="11328250" cy="13338175"/>
          </a:xfrm>
        </p:grpSpPr>
        <p:pic>
          <p:nvPicPr>
            <p:cNvPr id="2" name="図 8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0000" y="71438"/>
              <a:ext cx="2562225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グループ化 28"/>
            <p:cNvGrpSpPr/>
            <p:nvPr userDrawn="1"/>
          </p:nvGrpSpPr>
          <p:grpSpPr>
            <a:xfrm>
              <a:off x="53975" y="53975"/>
              <a:ext cx="10026650" cy="13338175"/>
              <a:chOff x="53975" y="53975"/>
              <a:chExt cx="10026650" cy="13338175"/>
            </a:xfrm>
          </p:grpSpPr>
          <p:grpSp>
            <p:nvGrpSpPr>
              <p:cNvPr id="3" name="グループ化 2"/>
              <p:cNvGrpSpPr/>
              <p:nvPr userDrawn="1"/>
            </p:nvGrpSpPr>
            <p:grpSpPr>
              <a:xfrm>
                <a:off x="53975" y="53975"/>
                <a:ext cx="10026650" cy="13338175"/>
                <a:chOff x="53975" y="53975"/>
                <a:chExt cx="10026650" cy="13338175"/>
              </a:xfrm>
            </p:grpSpPr>
            <p:grpSp>
              <p:nvGrpSpPr>
                <p:cNvPr id="4" name="Group 119"/>
                <p:cNvGrpSpPr>
                  <a:grpSpLocks/>
                </p:cNvGrpSpPr>
                <p:nvPr userDrawn="1"/>
              </p:nvGrpSpPr>
              <p:grpSpPr bwMode="auto">
                <a:xfrm>
                  <a:off x="61913" y="1314450"/>
                  <a:ext cx="10018712" cy="12077700"/>
                  <a:chOff x="39" y="828"/>
                  <a:chExt cx="6311" cy="7608"/>
                </a:xfrm>
              </p:grpSpPr>
              <p:sp>
                <p:nvSpPr>
                  <p:cNvPr id="20" name="Rectangle 52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908"/>
                    <a:ext cx="5443" cy="7528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74295" tIns="8890" rIns="74295" bIns="8890"/>
                  <a:lstStyle>
                    <a:lvl1pPr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21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22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dirty="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dirty="0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dirty="0" smtClean="0">
                          <a:latin typeface="Century" pitchFamily="18" charset="0"/>
                          <a:ea typeface="ＭＳ 明朝" pitchFamily="17" charset="-128"/>
                        </a:rPr>
                        <a:t>い線が</a:t>
                      </a:r>
                      <a:endParaRPr lang="en-US" altLang="ja-JP" sz="1000" dirty="0" smtClean="0">
                        <a:latin typeface="Century" pitchFamily="18" charset="0"/>
                        <a:ea typeface="ＭＳ 明朝" pitchFamily="17" charset="-128"/>
                      </a:endParaRPr>
                    </a:p>
                    <a:p>
                      <a:pPr algn="just">
                        <a:defRPr/>
                      </a:pPr>
                      <a:r>
                        <a:rPr lang="ja-JP" altLang="en-US" sz="1000" dirty="0" smtClean="0">
                          <a:latin typeface="Century" pitchFamily="18" charset="0"/>
                          <a:ea typeface="ＭＳ 明朝" pitchFamily="17" charset="-128"/>
                        </a:rPr>
                        <a:t>仕上がり位置です。</a:t>
                      </a:r>
                    </a:p>
                  </p:txBody>
                </p:sp>
              </p:grpSp>
            </p:grpSp>
            <p:grpSp>
              <p:nvGrpSpPr>
                <p:cNvPr id="5" name="Group 118"/>
                <p:cNvGrpSpPr>
                  <a:grpSpLocks/>
                </p:cNvGrpSpPr>
                <p:nvPr userDrawn="1"/>
              </p:nvGrpSpPr>
              <p:grpSpPr bwMode="auto">
                <a:xfrm>
                  <a:off x="61913" y="3168650"/>
                  <a:ext cx="9675812" cy="9140825"/>
                  <a:chOff x="39" y="1996"/>
                  <a:chExt cx="6095" cy="5758"/>
                </a:xfrm>
              </p:grpSpPr>
              <p:grpSp>
                <p:nvGrpSpPr>
                  <p:cNvPr id="15" name="Group 87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996"/>
                    <a:ext cx="1094" cy="431"/>
                    <a:chOff x="39" y="1252"/>
                    <a:chExt cx="1094" cy="431"/>
                  </a:xfrm>
                </p:grpSpPr>
                <p:sp>
                  <p:nvSpPr>
                    <p:cNvPr id="18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453" y="1467"/>
                      <a:ext cx="6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39" y="1252"/>
                      <a:ext cx="590" cy="43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dirty="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dirty="0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水色の線</a:t>
                      </a:r>
                      <a:r>
                        <a:rPr lang="ja-JP" altLang="en-US" sz="1000" dirty="0" smtClean="0">
                          <a:latin typeface="Century" pitchFamily="18" charset="0"/>
                          <a:ea typeface="ＭＳ 明朝" pitchFamily="17" charset="-128"/>
                        </a:rPr>
                        <a:t>の内側に作成してください。</a:t>
                      </a:r>
                      <a:endParaRPr lang="ja-JP" altLang="en-US" sz="1400" dirty="0" smtClean="0"/>
                    </a:p>
                  </p:txBody>
                </p:sp>
              </p:grpSp>
              <p:sp>
                <p:nvSpPr>
                  <p:cNvPr id="16" name="Rectangle 116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36" y="2040"/>
                    <a:ext cx="2324" cy="5713"/>
                  </a:xfrm>
                  <a:prstGeom prst="rect">
                    <a:avLst/>
                  </a:prstGeom>
                  <a:noFill/>
                  <a:ln w="3175" algn="ctr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7" name="Rectangle 11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810" y="2041"/>
                    <a:ext cx="2324" cy="5713"/>
                  </a:xfrm>
                  <a:prstGeom prst="rect">
                    <a:avLst/>
                  </a:prstGeom>
                  <a:noFill/>
                  <a:ln w="3175" algn="ctr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6" name="グループ化 5"/>
                <p:cNvGrpSpPr/>
                <p:nvPr userDrawn="1"/>
              </p:nvGrpSpPr>
              <p:grpSpPr>
                <a:xfrm>
                  <a:off x="53975" y="53975"/>
                  <a:ext cx="8636000" cy="900113"/>
                  <a:chOff x="53975" y="53975"/>
                  <a:chExt cx="8636000" cy="900113"/>
                </a:xfrm>
              </p:grpSpPr>
              <p:pic>
                <p:nvPicPr>
                  <p:cNvPr id="7" name="Picture 96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1438" y="557213"/>
                    <a:ext cx="542925" cy="3429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pSp>
                <p:nvGrpSpPr>
                  <p:cNvPr id="8" name="Group 12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53975" y="53975"/>
                    <a:ext cx="8636000" cy="900113"/>
                    <a:chOff x="34" y="34"/>
                    <a:chExt cx="5440" cy="567"/>
                  </a:xfrm>
                </p:grpSpPr>
                <p:sp>
                  <p:nvSpPr>
                    <p:cNvPr id="9" name="Text Box 67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2527" y="34"/>
                      <a:ext cx="2947" cy="56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36000" tIns="36000" rIns="36000" bIns="36000" anchor="ctr"/>
                    <a:lstStyle>
                      <a:lvl1pPr marL="114300" indent="-1143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108000" lvl="0" indent="-108000" algn="just"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ＭＳ Ｐゴシック" panose="020B0600070205080204" pitchFamily="50" charset="-128"/>
                        <a:buChar char="※"/>
                      </a:pPr>
                      <a:r>
                        <a:rPr lang="ja-JP" altLang="ja-JP" sz="700" b="1" kern="100" dirty="0" smtClean="0">
                          <a:solidFill>
                            <a:srgbClr val="FF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封筒の周囲</a:t>
                      </a:r>
                      <a:r>
                        <a:rPr lang="en-US" altLang="ja-JP" sz="700" b="1" kern="100" dirty="0" smtClean="0">
                          <a:solidFill>
                            <a:srgbClr val="FF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10mm</a:t>
                      </a: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と</a:t>
                      </a:r>
                      <a:r>
                        <a:rPr lang="ja-JP" altLang="ja-JP" sz="700" kern="100" dirty="0" smtClean="0">
                          <a:solidFill>
                            <a:srgbClr val="FF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ベロ（フタ）部分</a:t>
                      </a: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には印刷できません。</a:t>
                      </a:r>
                      <a:r>
                        <a:rPr lang="ja-JP" altLang="ja-JP" sz="700" kern="100" dirty="0" smtClean="0">
                          <a:solidFill>
                            <a:srgbClr val="FF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水色の線の内側に作成</a:t>
                      </a: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してください。</a:t>
                      </a:r>
                      <a:endParaRPr lang="ja-JP" altLang="ja-JP" sz="44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marL="108000" lvl="0" indent="-108000" algn="just"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ＭＳ Ｐゴシック" panose="020B0600070205080204" pitchFamily="50" charset="-128"/>
                        <a:buChar char="※"/>
                      </a:pPr>
                      <a:r>
                        <a:rPr lang="ja-JP" altLang="ja-JP" sz="700" b="1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貼り合わせ部分（下図の灰色の点線）</a:t>
                      </a: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にかかるベタや、広い面積で色をつけた場合など、かすれる可能性があります。</a:t>
                      </a:r>
                      <a:endParaRPr lang="ja-JP" altLang="ja-JP" sz="44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marL="108000" lvl="0" indent="-108000" algn="just"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ＭＳ Ｐゴシック" panose="020B0600070205080204" pitchFamily="50" charset="-128"/>
                        <a:buChar char="※"/>
                      </a:pP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データは黒</a:t>
                      </a:r>
                      <a:r>
                        <a:rPr lang="en-US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1</a:t>
                      </a: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色の濃淡で作成してください。色の掛け合わせは使用できません。</a:t>
                      </a:r>
                      <a:endParaRPr lang="ja-JP" altLang="ja-JP" sz="44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marL="108000" lvl="0" indent="-108000" algn="just"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ＭＳ Ｐゴシック" panose="020B0600070205080204" pitchFamily="50" charset="-128"/>
                        <a:buChar char="※"/>
                      </a:pPr>
                      <a:r>
                        <a:rPr lang="ja-JP" altLang="ja-JP" sz="700" b="1" kern="100" dirty="0" smtClean="0">
                          <a:solidFill>
                            <a:srgbClr val="FF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透過性</a:t>
                      </a: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や</a:t>
                      </a:r>
                      <a:r>
                        <a:rPr lang="ja-JP" altLang="ja-JP" sz="700" b="1" kern="100" dirty="0" smtClean="0">
                          <a:solidFill>
                            <a:srgbClr val="FF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半透明</a:t>
                      </a: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、</a:t>
                      </a:r>
                      <a:r>
                        <a:rPr lang="ja-JP" altLang="ja-JP" sz="700" b="1" kern="100" dirty="0" smtClean="0">
                          <a:solidFill>
                            <a:srgbClr val="FF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パターン</a:t>
                      </a: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など</a:t>
                      </a:r>
                      <a:r>
                        <a:rPr lang="ja-JP" altLang="ja-JP" sz="700" kern="100" dirty="0" smtClean="0">
                          <a:solidFill>
                            <a:srgbClr val="FF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正常に変換ができない</a:t>
                      </a: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場合があります。</a:t>
                      </a:r>
                      <a:endParaRPr lang="ja-JP" altLang="ja-JP" sz="44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marL="108000" lvl="0" indent="-108000" algn="just"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ＭＳ Ｐゴシック" panose="020B0600070205080204" pitchFamily="50" charset="-128"/>
                        <a:buChar char="※"/>
                      </a:pP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用紙サイズの変更や、トンボの移動、変形などなさらないようお願いします。　</a:t>
                      </a:r>
                      <a:endParaRPr lang="ja-JP" altLang="ja-JP" sz="44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marL="108000" lvl="0" indent="-108000" algn="just"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ＭＳ Ｐゴシック" panose="020B0600070205080204" pitchFamily="50" charset="-128"/>
                        <a:buChar char="※"/>
                      </a:pP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説明用の枠などは削除してください。（削除の仕方は同封の</a:t>
                      </a:r>
                      <a:r>
                        <a:rPr lang="en-US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PDF</a:t>
                      </a:r>
                      <a:r>
                        <a:rPr lang="ja-JP" altLang="ja-JP" sz="700" kern="100" dirty="0" smtClean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ＭＳ Ｐゴシック"/>
                          <a:cs typeface="Times New Roman"/>
                        </a:rPr>
                        <a:t>でご確認いただけます。）</a:t>
                      </a:r>
                      <a:endParaRPr lang="en-US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endParaRPr>
                    </a:p>
                    <a:p>
                      <a:pPr marL="108000" lvl="0" indent="-108000" algn="just"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ＭＳ Ｐゴシック" panose="020B0600070205080204" pitchFamily="50" charset="-128"/>
                        <a:buChar char="※"/>
                      </a:pPr>
                      <a:r>
                        <a:rPr lang="en-US" altLang="ja-JP" sz="700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cs typeface="Times New Roman"/>
                        </a:rPr>
                        <a:t>PDF</a:t>
                      </a:r>
                      <a:r>
                        <a:rPr lang="ja-JP" altLang="ja-JP" sz="700" dirty="0" smtClean="0">
                          <a:solidFill>
                            <a:srgbClr val="000000"/>
                          </a:solidFill>
                          <a:effectLst/>
                          <a:ea typeface="ＭＳ Ｐゴシック"/>
                          <a:cs typeface="Times New Roman"/>
                        </a:rPr>
                        <a:t>を作成する際は、テンプレートと同じサイズで</a:t>
                      </a:r>
                      <a:r>
                        <a:rPr lang="en-US" altLang="ja-JP" sz="700" dirty="0" smtClean="0">
                          <a:solidFill>
                            <a:srgbClr val="000000"/>
                          </a:solidFill>
                          <a:effectLst/>
                          <a:ea typeface="ＭＳ Ｐゴシック"/>
                          <a:cs typeface="Times New Roman"/>
                        </a:rPr>
                        <a:t>PDF</a:t>
                      </a:r>
                      <a:r>
                        <a:rPr lang="ja-JP" altLang="ja-JP" sz="700" dirty="0" smtClean="0">
                          <a:solidFill>
                            <a:srgbClr val="000000"/>
                          </a:solidFill>
                          <a:effectLst/>
                          <a:ea typeface="ＭＳ Ｐゴシック"/>
                          <a:cs typeface="Times New Roman"/>
                        </a:rPr>
                        <a:t>が作成されている事をご確認ください。</a:t>
                      </a:r>
                      <a:endParaRPr lang="ja-JP" altLang="en-US" sz="700" dirty="0" smtClean="0">
                        <a:solidFill>
                          <a:srgbClr val="000000"/>
                        </a:solidFill>
                        <a:ea typeface="ＭＳ Ｐ明朝" pitchFamily="18" charset="-128"/>
                        <a:cs typeface="Times New Roman" pitchFamily="18" charset="0"/>
                      </a:endParaRPr>
                    </a:p>
                  </p:txBody>
                </p:sp>
                <p:grpSp>
                  <p:nvGrpSpPr>
                    <p:cNvPr id="10" name="Group 123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34" y="34"/>
                      <a:ext cx="2494" cy="567"/>
                      <a:chOff x="226" y="1813"/>
                      <a:chExt cx="2494" cy="567"/>
                    </a:xfrm>
                  </p:grpSpPr>
                  <p:grpSp>
                    <p:nvGrpSpPr>
                      <p:cNvPr id="11" name="Group 12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" y="1813"/>
                        <a:ext cx="839" cy="567"/>
                        <a:chOff x="249" y="1868"/>
                        <a:chExt cx="839" cy="567"/>
                      </a:xfrm>
                    </p:grpSpPr>
                    <p:sp>
                      <p:nvSpPr>
                        <p:cNvPr id="13" name="Rectangle 6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9" y="1868"/>
                          <a:ext cx="839" cy="56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lIns="36000" tIns="36000" rIns="36000" bIns="36000">
                          <a:normAutofit/>
                        </a:bodyPr>
                        <a:lstStyle>
                          <a:lvl1pPr algn="l" defTabSz="1803400">
                            <a:defRPr kumimoji="1">
                              <a:solidFill>
                                <a:schemeClr val="tx1"/>
                              </a:solidFill>
                              <a:latin typeface="Arial" charset="0"/>
                              <a:ea typeface="ＭＳ Ｐゴシック" pitchFamily="50" charset="-128"/>
                            </a:defRPr>
                          </a:lvl1pPr>
                          <a:lvl2pPr marL="742950" indent="-285750" algn="l" defTabSz="1803400">
                            <a:defRPr kumimoji="1">
                              <a:solidFill>
                                <a:schemeClr val="tx1"/>
                              </a:solidFill>
                              <a:latin typeface="Arial" charset="0"/>
                              <a:ea typeface="ＭＳ Ｐゴシック" pitchFamily="50" charset="-128"/>
                            </a:defRPr>
                          </a:lvl2pPr>
                          <a:lvl3pPr marL="1143000" indent="-228600" algn="l" defTabSz="1803400">
                            <a:defRPr kumimoji="1">
                              <a:solidFill>
                                <a:schemeClr val="tx1"/>
                              </a:solidFill>
                              <a:latin typeface="Arial" charset="0"/>
                              <a:ea typeface="ＭＳ Ｐゴシック" pitchFamily="50" charset="-128"/>
                            </a:defRPr>
                          </a:lvl3pPr>
                          <a:lvl4pPr marL="1600200" indent="-228600" algn="l" defTabSz="1803400">
                            <a:defRPr kumimoji="1">
                              <a:solidFill>
                                <a:schemeClr val="tx1"/>
                              </a:solidFill>
                              <a:latin typeface="Arial" charset="0"/>
                              <a:ea typeface="ＭＳ Ｐゴシック" pitchFamily="50" charset="-128"/>
                            </a:defRPr>
                          </a:lvl4pPr>
                          <a:lvl5pPr marL="2057400" indent="-228600" algn="l" defTabSz="1803400">
                            <a:defRPr kumimoji="1">
                              <a:solidFill>
                                <a:schemeClr val="tx1"/>
                              </a:solidFill>
                              <a:latin typeface="Arial" charset="0"/>
                              <a:ea typeface="ＭＳ Ｐゴシック" pitchFamily="50" charset="-128"/>
                            </a:defRPr>
                          </a:lvl5pPr>
                          <a:lvl6pPr marL="2514600" indent="-228600" defTabSz="18034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charset="0"/>
                              <a:ea typeface="ＭＳ Ｐゴシック" pitchFamily="50" charset="-128"/>
                            </a:defRPr>
                          </a:lvl6pPr>
                          <a:lvl7pPr marL="2971800" indent="-228600" defTabSz="18034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charset="0"/>
                              <a:ea typeface="ＭＳ Ｐゴシック" pitchFamily="50" charset="-128"/>
                            </a:defRPr>
                          </a:lvl7pPr>
                          <a:lvl8pPr marL="3429000" indent="-228600" defTabSz="18034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charset="0"/>
                              <a:ea typeface="ＭＳ Ｐゴシック" pitchFamily="50" charset="-128"/>
                            </a:defRPr>
                          </a:lvl8pPr>
                          <a:lvl9pPr marL="3886200" indent="-228600" defTabSz="18034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charset="0"/>
                              <a:ea typeface="ＭＳ Ｐゴシック" pitchFamily="50" charset="-128"/>
                            </a:defRPr>
                          </a:lvl9pPr>
                        </a:lstStyle>
                        <a:p>
                          <a:pPr>
                            <a:lnSpc>
                              <a:spcPts val="1400"/>
                            </a:lnSpc>
                            <a:defRPr/>
                          </a:pPr>
                          <a:r>
                            <a:rPr lang="ja-JP" altLang="en-US" sz="1400" b="1" smtClean="0"/>
                            <a:t>角</a:t>
                          </a:r>
                          <a:r>
                            <a:rPr lang="en-US" altLang="ja-JP" sz="1400" b="1" smtClean="0"/>
                            <a:t>2</a:t>
                          </a:r>
                          <a:r>
                            <a:rPr lang="ja-JP" altLang="en-US" sz="1400" b="1" smtClean="0"/>
                            <a:t>封筒</a:t>
                          </a:r>
                          <a:endParaRPr lang="ja-JP" altLang="en-US" sz="1400" smtClean="0"/>
                        </a:p>
                        <a:p>
                          <a:pPr>
                            <a:lnSpc>
                              <a:spcPts val="1200"/>
                            </a:lnSpc>
                            <a:defRPr/>
                          </a:pPr>
                          <a:r>
                            <a:rPr lang="ja-JP" altLang="en-US" sz="1200" smtClean="0"/>
                            <a:t>センター貼</a:t>
                          </a:r>
                        </a:p>
                        <a:p>
                          <a:pPr>
                            <a:lnSpc>
                              <a:spcPts val="1200"/>
                            </a:lnSpc>
                            <a:defRPr/>
                          </a:pPr>
                          <a:r>
                            <a:rPr lang="en-US" altLang="ja-JP" sz="1200" smtClean="0"/>
                            <a:t>240×332mm</a:t>
                          </a:r>
                        </a:p>
                      </p:txBody>
                    </p:sp>
                    <p:pic>
                      <p:nvPicPr>
                        <p:cNvPr id="14" name="Picture 126" descr="新Suprintロゴ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" y="2185"/>
                          <a:ext cx="342" cy="21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grpSp>
                  <p:sp>
                    <p:nvSpPr>
                      <p:cNvPr id="12" name="Text Box 67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065" y="1813"/>
                        <a:ext cx="1655" cy="56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lIns="36000" tIns="36000" rIns="36000" bIns="36000"/>
                      <a:lstStyle>
                        <a:lvl1pPr marL="114300" indent="-114300" algn="l" defTabSz="696913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1pPr>
                        <a:lvl2pPr marL="742950" indent="-285750" algn="l" defTabSz="696913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2pPr>
                        <a:lvl3pPr marL="1143000" indent="-228600" algn="l" defTabSz="696913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3pPr>
                        <a:lvl4pPr marL="1600200" indent="-228600" algn="l" defTabSz="696913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4pPr>
                        <a:lvl5pPr marL="2057400" indent="-228600" algn="l" defTabSz="696913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5pPr>
                        <a:lvl6pPr marL="2514600" indent="-228600" defTabSz="6969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6pPr>
                        <a:lvl7pPr marL="2971800" indent="-228600" defTabSz="6969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7pPr>
                        <a:lvl8pPr marL="3429000" indent="-228600" defTabSz="6969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8pPr>
                        <a:lvl9pPr marL="3886200" indent="-228600" defTabSz="6969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algn="just">
                          <a:buClr>
                            <a:srgbClr val="000000"/>
                          </a:buClr>
                          <a:buFont typeface="ＭＳ 明朝" pitchFamily="17" charset="-128"/>
                          <a:buChar char="※"/>
                          <a:defRPr/>
                        </a:pPr>
                        <a:r>
                          <a:rPr lang="ja-JP" altLang="en-US" sz="700" smtClean="0">
                            <a:solidFill>
                              <a:srgbClr val="000000"/>
                            </a:solidFill>
                            <a:latin typeface="ＭＳ Ｐ明朝" pitchFamily="18" charset="-128"/>
                            <a:ea typeface="ＭＳ Ｐ明朝" pitchFamily="18" charset="-128"/>
                            <a:cs typeface="Times New Roman" pitchFamily="18" charset="0"/>
                          </a:rPr>
                          <a:t>このテンプレートは下記の封筒専用となります。下記以外の封筒は、名前に「サイド」と着いた物をご使用ください。</a:t>
                        </a:r>
                      </a:p>
                      <a:p>
                        <a:pPr algn="just">
                          <a:buClr>
                            <a:srgbClr val="000000"/>
                          </a:buClr>
                          <a:buFont typeface="ＭＳ 明朝" pitchFamily="17" charset="-128"/>
                          <a:buNone/>
                          <a:defRPr/>
                        </a:pPr>
                        <a:r>
                          <a:rPr lang="ja-JP" altLang="en-US" sz="700" smtClean="0">
                            <a:solidFill>
                              <a:srgbClr val="000000"/>
                            </a:solidFill>
                            <a:latin typeface="ＭＳ Ｐ明朝" pitchFamily="18" charset="-128"/>
                            <a:ea typeface="ＭＳ Ｐ明朝" pitchFamily="18" charset="-128"/>
                            <a:cs typeface="Times New Roman" pitchFamily="18" charset="0"/>
                          </a:rPr>
                          <a:t>　■クラフト封筒（はく離紙のり付き）／</a:t>
                        </a:r>
                      </a:p>
                      <a:p>
                        <a:pPr algn="just">
                          <a:buClr>
                            <a:srgbClr val="000000"/>
                          </a:buClr>
                          <a:buFont typeface="ＭＳ 明朝" pitchFamily="17" charset="-128"/>
                          <a:buNone/>
                          <a:defRPr/>
                        </a:pPr>
                        <a:r>
                          <a:rPr lang="ja-JP" altLang="en-US" sz="700" smtClean="0">
                            <a:solidFill>
                              <a:srgbClr val="000000"/>
                            </a:solidFill>
                            <a:latin typeface="ＭＳ Ｐ明朝" pitchFamily="18" charset="-128"/>
                            <a:ea typeface="ＭＳ Ｐ明朝" pitchFamily="18" charset="-128"/>
                            <a:cs typeface="Times New Roman" pitchFamily="18" charset="0"/>
                          </a:rPr>
                          <a:t>　■</a:t>
                        </a:r>
                        <a:r>
                          <a:rPr lang="en-US" altLang="ja-JP" sz="700" smtClean="0">
                            <a:solidFill>
                              <a:srgbClr val="000000"/>
                            </a:solidFill>
                            <a:latin typeface="ＭＳ Ｐ明朝" pitchFamily="18" charset="-128"/>
                            <a:ea typeface="ＭＳ Ｐ明朝" pitchFamily="18" charset="-128"/>
                            <a:cs typeface="Times New Roman" pitchFamily="18" charset="0"/>
                          </a:rPr>
                          <a:t>S</a:t>
                        </a:r>
                        <a:r>
                          <a:rPr lang="ja-JP" altLang="en-US" sz="700" smtClean="0">
                            <a:solidFill>
                              <a:srgbClr val="000000"/>
                            </a:solidFill>
                            <a:latin typeface="ＭＳ Ｐ明朝" pitchFamily="18" charset="-128"/>
                            <a:ea typeface="ＭＳ Ｐ明朝" pitchFamily="18" charset="-128"/>
                            <a:cs typeface="Times New Roman" pitchFamily="18" charset="0"/>
                          </a:rPr>
                          <a:t>クリーム封筒／</a:t>
                        </a:r>
                      </a:p>
                      <a:p>
                        <a:pPr algn="just">
                          <a:buClr>
                            <a:srgbClr val="000000"/>
                          </a:buClr>
                          <a:buFont typeface="ＭＳ 明朝" pitchFamily="17" charset="-128"/>
                          <a:buNone/>
                          <a:defRPr/>
                        </a:pPr>
                        <a:r>
                          <a:rPr lang="ja-JP" altLang="en-US" sz="700" smtClean="0">
                            <a:solidFill>
                              <a:srgbClr val="000000"/>
                            </a:solidFill>
                            <a:latin typeface="ＭＳ Ｐ明朝" pitchFamily="18" charset="-128"/>
                            <a:ea typeface="ＭＳ Ｐ明朝" pitchFamily="18" charset="-128"/>
                            <a:cs typeface="Times New Roman" pitchFamily="18" charset="0"/>
                          </a:rPr>
                          <a:t>　■</a:t>
                        </a:r>
                        <a:r>
                          <a:rPr lang="en-US" altLang="ja-JP" sz="700" smtClean="0">
                            <a:solidFill>
                              <a:srgbClr val="000000"/>
                            </a:solidFill>
                            <a:latin typeface="ＭＳ Ｐ明朝" pitchFamily="18" charset="-128"/>
                            <a:ea typeface="ＭＳ Ｐ明朝" pitchFamily="18" charset="-128"/>
                            <a:cs typeface="Times New Roman" pitchFamily="18" charset="0"/>
                          </a:rPr>
                          <a:t>S</a:t>
                        </a:r>
                        <a:r>
                          <a:rPr lang="ja-JP" altLang="en-US" sz="700" smtClean="0">
                            <a:solidFill>
                              <a:srgbClr val="000000"/>
                            </a:solidFill>
                            <a:latin typeface="ＭＳ Ｐ明朝" pitchFamily="18" charset="-128"/>
                            <a:ea typeface="ＭＳ Ｐ明朝" pitchFamily="18" charset="-128"/>
                            <a:cs typeface="Times New Roman" pitchFamily="18" charset="0"/>
                          </a:rPr>
                          <a:t>スカイ封筒</a:t>
                        </a:r>
                      </a:p>
                    </p:txBody>
                  </p:sp>
                </p:grpSp>
              </p:grpSp>
            </p:grpSp>
          </p:grpSp>
          <p:grpSp>
            <p:nvGrpSpPr>
              <p:cNvPr id="25" name="Group 115"/>
              <p:cNvGrpSpPr>
                <a:grpSpLocks/>
              </p:cNvGrpSpPr>
              <p:nvPr userDrawn="1"/>
            </p:nvGrpSpPr>
            <p:grpSpPr bwMode="auto">
              <a:xfrm>
                <a:off x="1444625" y="1444625"/>
                <a:ext cx="8628063" cy="11744325"/>
                <a:chOff x="910" y="910"/>
                <a:chExt cx="5435" cy="7398"/>
              </a:xfrm>
            </p:grpSpPr>
            <p:sp>
              <p:nvSpPr>
                <p:cNvPr id="26" name="Line 111"/>
                <p:cNvSpPr>
                  <a:spLocks noChangeShapeType="1"/>
                </p:cNvSpPr>
                <p:nvPr userDrawn="1"/>
              </p:nvSpPr>
              <p:spPr bwMode="auto">
                <a:xfrm>
                  <a:off x="914" y="910"/>
                  <a:ext cx="2802" cy="340"/>
                </a:xfrm>
                <a:prstGeom prst="line">
                  <a:avLst/>
                </a:prstGeom>
                <a:noFill/>
                <a:ln w="12700">
                  <a:solidFill>
                    <a:srgbClr val="CCCCCC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" name="Freeform 112"/>
                <p:cNvSpPr>
                  <a:spLocks/>
                </p:cNvSpPr>
                <p:nvPr userDrawn="1"/>
              </p:nvSpPr>
              <p:spPr bwMode="auto">
                <a:xfrm>
                  <a:off x="3559" y="910"/>
                  <a:ext cx="2786" cy="7019"/>
                </a:xfrm>
                <a:custGeom>
                  <a:avLst/>
                  <a:gdLst>
                    <a:gd name="T0" fmla="*/ 2786 w 2786"/>
                    <a:gd name="T1" fmla="*/ 0 h 7019"/>
                    <a:gd name="T2" fmla="*/ 0 w 2786"/>
                    <a:gd name="T3" fmla="*/ 360 h 7019"/>
                    <a:gd name="T4" fmla="*/ 0 w 2786"/>
                    <a:gd name="T5" fmla="*/ 7019 h 70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786" h="7019">
                      <a:moveTo>
                        <a:pt x="2786" y="0"/>
                      </a:moveTo>
                      <a:lnTo>
                        <a:pt x="0" y="360"/>
                      </a:lnTo>
                      <a:lnTo>
                        <a:pt x="0" y="7019"/>
                      </a:lnTo>
                    </a:path>
                  </a:pathLst>
                </a:custGeom>
                <a:noFill/>
                <a:ln w="12700" cap="flat">
                  <a:solidFill>
                    <a:srgbClr val="CCCCCC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" name="Freeform 113"/>
                <p:cNvSpPr>
                  <a:spLocks/>
                </p:cNvSpPr>
                <p:nvPr userDrawn="1"/>
              </p:nvSpPr>
              <p:spPr bwMode="auto">
                <a:xfrm>
                  <a:off x="910" y="7929"/>
                  <a:ext cx="5435" cy="379"/>
                </a:xfrm>
                <a:custGeom>
                  <a:avLst/>
                  <a:gdLst>
                    <a:gd name="T0" fmla="*/ 0 w 5435"/>
                    <a:gd name="T1" fmla="*/ 379 h 379"/>
                    <a:gd name="T2" fmla="*/ 254 w 5435"/>
                    <a:gd name="T3" fmla="*/ 0 h 379"/>
                    <a:gd name="T4" fmla="*/ 5195 w 5435"/>
                    <a:gd name="T5" fmla="*/ 0 h 379"/>
                    <a:gd name="T6" fmla="*/ 5435 w 5435"/>
                    <a:gd name="T7" fmla="*/ 379 h 37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5435" h="379">
                      <a:moveTo>
                        <a:pt x="0" y="379"/>
                      </a:moveTo>
                      <a:lnTo>
                        <a:pt x="254" y="0"/>
                      </a:lnTo>
                      <a:lnTo>
                        <a:pt x="5195" y="0"/>
                      </a:lnTo>
                      <a:lnTo>
                        <a:pt x="5435" y="379"/>
                      </a:lnTo>
                    </a:path>
                  </a:pathLst>
                </a:custGeom>
                <a:noFill/>
                <a:ln w="12700" cap="flat">
                  <a:solidFill>
                    <a:srgbClr val="CCCCCC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910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1079500" y="69850"/>
            <a:ext cx="9363075" cy="13684250"/>
            <a:chOff x="680" y="44"/>
            <a:chExt cx="5898" cy="8620"/>
          </a:xfrm>
        </p:grpSpPr>
        <p:sp>
          <p:nvSpPr>
            <p:cNvPr id="1051" name="Freeform 84"/>
            <p:cNvSpPr>
              <a:spLocks noChangeAspect="1"/>
            </p:cNvSpPr>
            <p:nvPr userDrawn="1"/>
          </p:nvSpPr>
          <p:spPr bwMode="auto">
            <a:xfrm>
              <a:off x="906" y="44"/>
              <a:ext cx="5441" cy="863"/>
            </a:xfrm>
            <a:custGeom>
              <a:avLst/>
              <a:gdLst>
                <a:gd name="T0" fmla="*/ 5190 w 6428"/>
                <a:gd name="T1" fmla="*/ 0 h 1019"/>
                <a:gd name="T2" fmla="*/ 250 w 6428"/>
                <a:gd name="T3" fmla="*/ 0 h 1019"/>
                <a:gd name="T4" fmla="*/ 0 w 6428"/>
                <a:gd name="T5" fmla="*/ 863 h 1019"/>
                <a:gd name="T6" fmla="*/ 5441 w 6428"/>
                <a:gd name="T7" fmla="*/ 863 h 1019"/>
                <a:gd name="T8" fmla="*/ 5190 w 6428"/>
                <a:gd name="T9" fmla="*/ 0 h 10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28" h="1019">
                  <a:moveTo>
                    <a:pt x="6132" y="0"/>
                  </a:moveTo>
                  <a:lnTo>
                    <a:pt x="295" y="0"/>
                  </a:lnTo>
                  <a:lnTo>
                    <a:pt x="0" y="1019"/>
                  </a:lnTo>
                  <a:lnTo>
                    <a:pt x="6428" y="1019"/>
                  </a:lnTo>
                  <a:lnTo>
                    <a:pt x="6132" y="0"/>
                  </a:lnTo>
                  <a:close/>
                </a:path>
              </a:pathLst>
            </a:custGeom>
            <a:noFill/>
            <a:ln w="15875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52" name="Group 60"/>
            <p:cNvGrpSpPr>
              <a:grpSpLocks/>
            </p:cNvGrpSpPr>
            <p:nvPr userDrawn="1"/>
          </p:nvGrpSpPr>
          <p:grpSpPr bwMode="auto">
            <a:xfrm>
              <a:off x="680" y="680"/>
              <a:ext cx="5898" cy="7984"/>
              <a:chOff x="680" y="680"/>
              <a:chExt cx="5898" cy="7984"/>
            </a:xfrm>
          </p:grpSpPr>
          <p:sp>
            <p:nvSpPr>
              <p:cNvPr id="1053" name="Line 28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29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30"/>
              <p:cNvSpPr>
                <a:spLocks noChangeShapeType="1"/>
              </p:cNvSpPr>
              <p:nvPr userDrawn="1"/>
            </p:nvSpPr>
            <p:spPr bwMode="auto">
              <a:xfrm>
                <a:off x="680" y="4670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31"/>
              <p:cNvSpPr>
                <a:spLocks noChangeShapeType="1"/>
              </p:cNvSpPr>
              <p:nvPr userDrawn="1"/>
            </p:nvSpPr>
            <p:spPr bwMode="auto">
              <a:xfrm>
                <a:off x="680" y="8433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32"/>
              <p:cNvSpPr>
                <a:spLocks noChangeShapeType="1"/>
              </p:cNvSpPr>
              <p:nvPr userDrawn="1"/>
            </p:nvSpPr>
            <p:spPr bwMode="auto">
              <a:xfrm>
                <a:off x="680" y="8501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33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34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35"/>
              <p:cNvSpPr>
                <a:spLocks noChangeShapeType="1"/>
              </p:cNvSpPr>
              <p:nvPr userDrawn="1"/>
            </p:nvSpPr>
            <p:spPr bwMode="auto">
              <a:xfrm>
                <a:off x="362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1" name="Line 36"/>
              <p:cNvSpPr>
                <a:spLocks noChangeShapeType="1"/>
              </p:cNvSpPr>
              <p:nvPr userDrawn="1"/>
            </p:nvSpPr>
            <p:spPr bwMode="auto">
              <a:xfrm>
                <a:off x="634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2" name="Line 37"/>
              <p:cNvSpPr>
                <a:spLocks noChangeShapeType="1"/>
              </p:cNvSpPr>
              <p:nvPr userDrawn="1"/>
            </p:nvSpPr>
            <p:spPr bwMode="auto">
              <a:xfrm>
                <a:off x="6415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Rectangle 38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577" cy="766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110" name="Text Box 86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504950" rtl="0" eaLnBrk="0" fontAlgn="base" hangingPunct="0">
        <a:spcBef>
          <a:spcPct val="20000"/>
        </a:spcBef>
        <a:spcAft>
          <a:spcPct val="0"/>
        </a:spcAft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222375" indent="-471488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2pPr>
      <a:lvl3pPr marL="1881188" indent="-376238" algn="l" defTabSz="150495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636838" indent="-377825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4pPr>
      <a:lvl5pPr marL="3389313" indent="-376238" algn="l" defTabSz="1504950" rtl="0" eaLnBrk="0" fontAlgn="base" hangingPunct="0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5pPr>
      <a:lvl6pPr marL="38465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6pPr>
      <a:lvl7pPr marL="43037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7pPr>
      <a:lvl8pPr marL="47609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8pPr>
      <a:lvl9pPr marL="52181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19</cp:revision>
  <dcterms:created xsi:type="dcterms:W3CDTF">2008-06-03T11:31:49Z</dcterms:created>
  <dcterms:modified xsi:type="dcterms:W3CDTF">2015-08-27T01:25:53Z</dcterms:modified>
</cp:coreProperties>
</file>