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1341100" cy="6840538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>
        <p:scale>
          <a:sx n="100" d="100"/>
          <a:sy n="100" d="100"/>
        </p:scale>
        <p:origin x="-1266" y="-372"/>
      </p:cViewPr>
      <p:guideLst>
        <p:guide orient="horz" pos="2155"/>
        <p:guide pos="3573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suprint.jp/studio/design_inquiry/regist.php" TargetMode="External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jpeg"/><Relationship Id="rId4" Type="http://schemas.openxmlformats.org/officeDocument/2006/relationships/image" Target="../media/image2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 userDrawn="1"/>
        </p:nvGrpSpPr>
        <p:grpSpPr>
          <a:xfrm>
            <a:off x="53975" y="53975"/>
            <a:ext cx="11287125" cy="5345113"/>
            <a:chOff x="53975" y="53975"/>
            <a:chExt cx="11287125" cy="5345113"/>
          </a:xfrm>
        </p:grpSpPr>
        <p:pic>
          <p:nvPicPr>
            <p:cNvPr id="1026" name="図 1">
              <a:hlinkClick r:id="rId2"/>
            </p:cNvPr>
            <p:cNvPicPr>
              <a:picLocks noChangeAspect="1" noChangeArrowheads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0710"/>
            <a:stretch>
              <a:fillRect/>
            </a:stretch>
          </p:blipFill>
          <p:spPr bwMode="auto">
            <a:xfrm>
              <a:off x="5256213" y="71438"/>
              <a:ext cx="2262187" cy="863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3" name="Group 77"/>
            <p:cNvGrpSpPr>
              <a:grpSpLocks/>
            </p:cNvGrpSpPr>
            <p:nvPr userDrawn="1"/>
          </p:nvGrpSpPr>
          <p:grpSpPr bwMode="auto">
            <a:xfrm>
              <a:off x="53975" y="53975"/>
              <a:ext cx="11287125" cy="5345113"/>
              <a:chOff x="34" y="34"/>
              <a:chExt cx="7110" cy="3367"/>
            </a:xfrm>
          </p:grpSpPr>
          <p:grpSp>
            <p:nvGrpSpPr>
              <p:cNvPr id="4" name="Group 71"/>
              <p:cNvGrpSpPr>
                <a:grpSpLocks/>
              </p:cNvGrpSpPr>
              <p:nvPr userDrawn="1"/>
            </p:nvGrpSpPr>
            <p:grpSpPr bwMode="auto">
              <a:xfrm>
                <a:off x="39" y="1764"/>
                <a:ext cx="794" cy="340"/>
                <a:chOff x="98" y="4958"/>
                <a:chExt cx="1985" cy="850"/>
              </a:xfrm>
            </p:grpSpPr>
            <p:sp>
              <p:nvSpPr>
                <p:cNvPr id="21" name="Line 72"/>
                <p:cNvSpPr>
                  <a:spLocks noChangeShapeType="1"/>
                </p:cNvSpPr>
                <p:nvPr userDrawn="1"/>
              </p:nvSpPr>
              <p:spPr bwMode="auto">
                <a:xfrm>
                  <a:off x="1373" y="5383"/>
                  <a:ext cx="710" cy="0"/>
                </a:xfrm>
                <a:prstGeom prst="line">
                  <a:avLst/>
                </a:prstGeom>
                <a:noFill/>
                <a:ln w="9525">
                  <a:solidFill>
                    <a:srgbClr val="FF00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2" name="Text Box 73"/>
                <p:cNvSpPr txBox="1">
                  <a:spLocks noChangeArrowheads="1"/>
                </p:cNvSpPr>
                <p:nvPr userDrawn="1"/>
              </p:nvSpPr>
              <p:spPr bwMode="auto">
                <a:xfrm>
                  <a:off x="98" y="4958"/>
                  <a:ext cx="1475" cy="850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FF0000"/>
                  </a:solidFill>
                  <a:miter lim="800000"/>
                  <a:headEnd/>
                  <a:tailEnd/>
                </a:ln>
              </p:spPr>
              <p:txBody>
                <a:bodyPr lIns="18000" tIns="18000" rIns="18000" bIns="18000"/>
                <a:lstStyle>
                  <a:lvl1pPr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algn="just">
                    <a:defRPr/>
                  </a:pPr>
                  <a:r>
                    <a:rPr lang="ja-JP" altLang="en-US" sz="1000" b="1" smtClean="0">
                      <a:solidFill>
                        <a:srgbClr val="FF0000"/>
                      </a:solidFill>
                      <a:latin typeface="Century" pitchFamily="18" charset="0"/>
                      <a:ea typeface="ＭＳ 明朝" pitchFamily="17" charset="-128"/>
                    </a:rPr>
                    <a:t>フチ無印刷</a:t>
                  </a:r>
                  <a:r>
                    <a:rPr lang="ja-JP" altLang="en-US" sz="1000" smtClean="0">
                      <a:latin typeface="Century" pitchFamily="18" charset="0"/>
                      <a:ea typeface="ＭＳ 明朝" pitchFamily="17" charset="-128"/>
                    </a:rPr>
                    <a:t>は</a:t>
                  </a:r>
                </a:p>
                <a:p>
                  <a:pPr algn="just">
                    <a:defRPr/>
                  </a:pPr>
                  <a:r>
                    <a:rPr lang="ja-JP" altLang="en-US" sz="1000" smtClean="0">
                      <a:latin typeface="Century" pitchFamily="18" charset="0"/>
                      <a:ea typeface="ＭＳ 明朝" pitchFamily="17" charset="-128"/>
                    </a:rPr>
                    <a:t>この</a:t>
                  </a:r>
                  <a:r>
                    <a:rPr lang="ja-JP" altLang="en-US" sz="1000" b="1" smtClean="0">
                      <a:solidFill>
                        <a:srgbClr val="FF0000"/>
                      </a:solidFill>
                      <a:latin typeface="Century" pitchFamily="18" charset="0"/>
                      <a:ea typeface="ＭＳ 明朝" pitchFamily="17" charset="-128"/>
                    </a:rPr>
                    <a:t>黒</a:t>
                  </a:r>
                  <a:r>
                    <a:rPr lang="ja-JP" altLang="en-US" sz="1000" smtClean="0">
                      <a:latin typeface="Century" pitchFamily="18" charset="0"/>
                      <a:ea typeface="ＭＳ 明朝" pitchFamily="17" charset="-128"/>
                    </a:rPr>
                    <a:t>い線まで伸ばす。</a:t>
                  </a:r>
                  <a:endParaRPr lang="ja-JP" altLang="en-US" sz="1400" smtClean="0"/>
                </a:p>
              </p:txBody>
            </p:sp>
          </p:grpSp>
          <p:grpSp>
            <p:nvGrpSpPr>
              <p:cNvPr id="5" name="Group 73"/>
              <p:cNvGrpSpPr>
                <a:grpSpLocks/>
              </p:cNvGrpSpPr>
              <p:nvPr userDrawn="1"/>
            </p:nvGrpSpPr>
            <p:grpSpPr bwMode="auto">
              <a:xfrm>
                <a:off x="39" y="828"/>
                <a:ext cx="6195" cy="2573"/>
                <a:chOff x="39" y="828"/>
                <a:chExt cx="6195" cy="2573"/>
              </a:xfrm>
            </p:grpSpPr>
            <p:sp>
              <p:nvSpPr>
                <p:cNvPr id="17" name="Rectangle 54"/>
                <p:cNvSpPr>
                  <a:spLocks noChangeArrowheads="1"/>
                </p:cNvSpPr>
                <p:nvPr userDrawn="1"/>
              </p:nvSpPr>
              <p:spPr bwMode="auto">
                <a:xfrm>
                  <a:off x="907" y="907"/>
                  <a:ext cx="5327" cy="2494"/>
                </a:xfrm>
                <a:prstGeom prst="rect">
                  <a:avLst/>
                </a:prstGeom>
                <a:noFill/>
                <a:ln w="3175">
                  <a:solidFill>
                    <a:srgbClr val="0000FF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grpSp>
              <p:nvGrpSpPr>
                <p:cNvPr id="18" name="Group 74"/>
                <p:cNvGrpSpPr>
                  <a:grpSpLocks/>
                </p:cNvGrpSpPr>
                <p:nvPr userDrawn="1"/>
              </p:nvGrpSpPr>
              <p:grpSpPr bwMode="auto">
                <a:xfrm>
                  <a:off x="39" y="828"/>
                  <a:ext cx="862" cy="343"/>
                  <a:chOff x="98" y="2258"/>
                  <a:chExt cx="2155" cy="857"/>
                </a:xfrm>
              </p:grpSpPr>
              <p:sp>
                <p:nvSpPr>
                  <p:cNvPr id="19" name="Line 75"/>
                  <p:cNvSpPr>
                    <a:spLocks noChangeShapeType="1"/>
                  </p:cNvSpPr>
                  <p:nvPr userDrawn="1"/>
                </p:nvSpPr>
                <p:spPr bwMode="auto">
                  <a:xfrm>
                    <a:off x="1373" y="2688"/>
                    <a:ext cx="88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0" name="Text Box 76"/>
                  <p:cNvSpPr txBox="1">
                    <a:spLocks noChangeArrowheads="1"/>
                  </p:cNvSpPr>
                  <p:nvPr userDrawn="1"/>
                </p:nvSpPr>
                <p:spPr bwMode="auto">
                  <a:xfrm>
                    <a:off x="98" y="2258"/>
                    <a:ext cx="1475" cy="857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00FF"/>
                    </a:solidFill>
                    <a:miter lim="800000"/>
                    <a:headEnd/>
                    <a:tailEnd/>
                  </a:ln>
                </p:spPr>
                <p:txBody>
                  <a:bodyPr lIns="18000" tIns="18000" rIns="18000" bIns="18000"/>
                  <a:lstStyle>
                    <a:lvl1pPr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algn="just">
                      <a:defRPr/>
                    </a:pP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仕上がり位置。</a:t>
                    </a:r>
                  </a:p>
                  <a:p>
                    <a:pPr algn="just">
                      <a:defRPr/>
                    </a:pP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この</a:t>
                    </a:r>
                    <a:r>
                      <a:rPr lang="ja-JP" altLang="en-US" sz="1000" b="1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青</a:t>
                    </a: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い線でカットします。</a:t>
                    </a:r>
                    <a:endParaRPr lang="ja-JP" altLang="en-US" sz="1400" smtClean="0"/>
                  </a:p>
                </p:txBody>
              </p:sp>
            </p:grpSp>
          </p:grpSp>
          <p:grpSp>
            <p:nvGrpSpPr>
              <p:cNvPr id="6" name="Group 75"/>
              <p:cNvGrpSpPr>
                <a:grpSpLocks/>
              </p:cNvGrpSpPr>
              <p:nvPr userDrawn="1"/>
            </p:nvGrpSpPr>
            <p:grpSpPr bwMode="auto">
              <a:xfrm>
                <a:off x="34" y="34"/>
                <a:ext cx="7110" cy="3299"/>
                <a:chOff x="34" y="34"/>
                <a:chExt cx="7110" cy="3299"/>
              </a:xfrm>
            </p:grpSpPr>
            <p:grpSp>
              <p:nvGrpSpPr>
                <p:cNvPr id="7" name="Group 74"/>
                <p:cNvGrpSpPr>
                  <a:grpSpLocks/>
                </p:cNvGrpSpPr>
                <p:nvPr userDrawn="1"/>
              </p:nvGrpSpPr>
              <p:grpSpPr bwMode="auto">
                <a:xfrm>
                  <a:off x="39" y="975"/>
                  <a:ext cx="6127" cy="2358"/>
                  <a:chOff x="39" y="975"/>
                  <a:chExt cx="6127" cy="2358"/>
                </a:xfrm>
              </p:grpSpPr>
              <p:sp>
                <p:nvSpPr>
                  <p:cNvPr id="13" name="Rectangle 55"/>
                  <p:cNvSpPr>
                    <a:spLocks noChangeArrowheads="1"/>
                  </p:cNvSpPr>
                  <p:nvPr userDrawn="1"/>
                </p:nvSpPr>
                <p:spPr bwMode="auto">
                  <a:xfrm>
                    <a:off x="975" y="975"/>
                    <a:ext cx="5191" cy="2358"/>
                  </a:xfrm>
                  <a:prstGeom prst="rect">
                    <a:avLst/>
                  </a:prstGeom>
                  <a:noFill/>
                  <a:ln w="3175">
                    <a:solidFill>
                      <a:srgbClr val="00FFFF"/>
                    </a:solidFill>
                    <a:miter lim="800000"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grpSp>
                <p:nvGrpSpPr>
                  <p:cNvPr id="14" name="Group 68"/>
                  <p:cNvGrpSpPr>
                    <a:grpSpLocks/>
                  </p:cNvGrpSpPr>
                  <p:nvPr userDrawn="1"/>
                </p:nvGrpSpPr>
                <p:grpSpPr bwMode="auto">
                  <a:xfrm>
                    <a:off x="39" y="1252"/>
                    <a:ext cx="930" cy="431"/>
                    <a:chOff x="98" y="3518"/>
                    <a:chExt cx="2325" cy="1077"/>
                  </a:xfrm>
                </p:grpSpPr>
                <p:sp>
                  <p:nvSpPr>
                    <p:cNvPr id="15" name="Line 69"/>
                    <p:cNvSpPr>
                      <a:spLocks noChangeShapeType="1"/>
                    </p:cNvSpPr>
                    <p:nvPr userDrawn="1"/>
                  </p:nvSpPr>
                  <p:spPr bwMode="auto">
                    <a:xfrm>
                      <a:off x="1373" y="4055"/>
                      <a:ext cx="1050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FFFF"/>
                      </a:solidFill>
                      <a:round/>
                      <a:headEnd/>
                      <a:tailEnd type="triangle" w="med" len="med"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6" name="Text Box 70"/>
                    <p:cNvSpPr txBox="1">
                      <a:spLocks noChangeArrowheads="1"/>
                    </p:cNvSpPr>
                    <p:nvPr userDrawn="1"/>
                  </p:nvSpPr>
                  <p:spPr bwMode="auto">
                    <a:xfrm>
                      <a:off x="98" y="3518"/>
                      <a:ext cx="1475" cy="1077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9525">
                      <a:solidFill>
                        <a:srgbClr val="00FFFF"/>
                      </a:solidFill>
                      <a:miter lim="800000"/>
                      <a:headEnd/>
                      <a:tailEnd/>
                    </a:ln>
                  </p:spPr>
                  <p:txBody>
                    <a:bodyPr lIns="18000" tIns="18000" rIns="18000" bIns="18000"/>
                    <a:lstStyle>
                      <a:lvl1pPr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algn="just">
                        <a:defRPr/>
                      </a:pPr>
                      <a:r>
                        <a:rPr lang="ja-JP" altLang="en-US" sz="1000" b="1" smtClean="0">
                          <a:solidFill>
                            <a:srgbClr val="FF0000"/>
                          </a:solidFill>
                          <a:latin typeface="Century" pitchFamily="18" charset="0"/>
                          <a:ea typeface="ＭＳ 明朝" pitchFamily="17" charset="-128"/>
                        </a:rPr>
                        <a:t>切れては困る物</a:t>
                      </a:r>
                      <a:r>
                        <a:rPr lang="ja-JP" altLang="en-US" sz="1000" smtClean="0">
                          <a:latin typeface="Century" pitchFamily="18" charset="0"/>
                          <a:ea typeface="ＭＳ 明朝" pitchFamily="17" charset="-128"/>
                        </a:rPr>
                        <a:t>はこの</a:t>
                      </a:r>
                      <a:r>
                        <a:rPr lang="ja-JP" altLang="en-US" sz="1000" b="1" smtClean="0">
                          <a:solidFill>
                            <a:srgbClr val="FF0000"/>
                          </a:solidFill>
                          <a:latin typeface="Century" pitchFamily="18" charset="0"/>
                          <a:ea typeface="ＭＳ 明朝" pitchFamily="17" charset="-128"/>
                        </a:rPr>
                        <a:t>水色</a:t>
                      </a:r>
                      <a:r>
                        <a:rPr lang="ja-JP" altLang="en-US" sz="1000" smtClean="0">
                          <a:latin typeface="Century" pitchFamily="18" charset="0"/>
                          <a:ea typeface="ＭＳ 明朝" pitchFamily="17" charset="-128"/>
                        </a:rPr>
                        <a:t>の線の内側に配置。</a:t>
                      </a:r>
                      <a:endParaRPr lang="ja-JP" altLang="en-US" sz="1400" smtClean="0"/>
                    </a:p>
                  </p:txBody>
                </p:sp>
              </p:grpSp>
            </p:grpSp>
            <p:pic>
              <p:nvPicPr>
                <p:cNvPr id="8" name="Picture 77" descr="ぬりたし説明"/>
                <p:cNvPicPr>
                  <a:picLocks noChangeAspect="1" noChangeArrowheads="1"/>
                </p:cNvPicPr>
                <p:nvPr userDrawn="1"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6503" y="941"/>
                  <a:ext cx="641" cy="176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grpSp>
              <p:nvGrpSpPr>
                <p:cNvPr id="9" name="Group 69"/>
                <p:cNvGrpSpPr>
                  <a:grpSpLocks/>
                </p:cNvGrpSpPr>
                <p:nvPr userDrawn="1"/>
              </p:nvGrpSpPr>
              <p:grpSpPr bwMode="auto">
                <a:xfrm>
                  <a:off x="34" y="34"/>
                  <a:ext cx="3191" cy="567"/>
                  <a:chOff x="34" y="34"/>
                  <a:chExt cx="3191" cy="567"/>
                </a:xfrm>
              </p:grpSpPr>
              <p:sp>
                <p:nvSpPr>
                  <p:cNvPr id="10" name="Rectangle 65"/>
                  <p:cNvSpPr>
                    <a:spLocks noChangeArrowheads="1"/>
                  </p:cNvSpPr>
                  <p:nvPr userDrawn="1"/>
                </p:nvSpPr>
                <p:spPr bwMode="auto">
                  <a:xfrm>
                    <a:off x="34" y="34"/>
                    <a:ext cx="839" cy="567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lIns="36000" tIns="36000" rIns="36000" bIns="36000">
                    <a:normAutofit/>
                  </a:bodyPr>
                  <a:lstStyle>
                    <a:lvl1pPr defTabSz="180340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defTabSz="180340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defTabSz="180340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defTabSz="180340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defTabSz="180340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defTabSz="18034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defTabSz="18034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defTabSz="18034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defTabSz="18034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>
                      <a:defRPr/>
                    </a:pPr>
                    <a:r>
                      <a:rPr lang="ja-JP" altLang="en-US" sz="1300" b="1" smtClean="0">
                        <a:latin typeface="ＭＳ Ｐゴシック" charset="-128"/>
                      </a:rPr>
                      <a:t>大判はがき</a:t>
                    </a:r>
                    <a:r>
                      <a:rPr lang="en-US" altLang="ja-JP" sz="1300" b="1" smtClean="0">
                        <a:latin typeface="ＭＳ Ｐゴシック" charset="-128"/>
                      </a:rPr>
                      <a:t>B</a:t>
                    </a:r>
                    <a:r>
                      <a:rPr lang="ja-JP" altLang="en-US" sz="1300" b="1" smtClean="0">
                        <a:latin typeface="ＭＳ Ｐゴシック" charset="-128"/>
                      </a:rPr>
                      <a:t>　横</a:t>
                    </a:r>
                    <a:endParaRPr lang="ja-JP" altLang="en-US" sz="1300" smtClean="0">
                      <a:latin typeface="ＭＳ Ｐゴシック" charset="-128"/>
                    </a:endParaRPr>
                  </a:p>
                  <a:p>
                    <a:pPr>
                      <a:defRPr/>
                    </a:pPr>
                    <a:r>
                      <a:rPr lang="en-US" altLang="ja-JP" sz="1200" smtClean="0">
                        <a:latin typeface="ＭＳ Ｐゴシック" charset="-128"/>
                      </a:rPr>
                      <a:t>110×235mm</a:t>
                    </a:r>
                  </a:p>
                  <a:p>
                    <a:pPr>
                      <a:defRPr/>
                    </a:pPr>
                    <a:endParaRPr lang="en-US" altLang="ja-JP" sz="1200" smtClean="0">
                      <a:latin typeface="ＭＳ Ｐゴシック" charset="-128"/>
                    </a:endParaRPr>
                  </a:p>
                </p:txBody>
              </p:sp>
              <p:sp>
                <p:nvSpPr>
                  <p:cNvPr id="11" name="Text Box 67"/>
                  <p:cNvSpPr txBox="1">
                    <a:spLocks noChangeArrowheads="1"/>
                  </p:cNvSpPr>
                  <p:nvPr userDrawn="1"/>
                </p:nvSpPr>
                <p:spPr bwMode="auto">
                  <a:xfrm>
                    <a:off x="872" y="34"/>
                    <a:ext cx="2353" cy="567"/>
                  </a:xfrm>
                  <a:prstGeom prst="rect">
                    <a:avLst/>
                  </a:prstGeom>
                  <a:noFill/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lIns="36000" tIns="36000" rIns="36000" bIns="36000">
                    <a:normAutofit/>
                  </a:bodyPr>
                  <a:lstStyle>
                    <a:lvl1pPr marL="114300" indent="-1143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>
                      <a:buClr>
                        <a:srgbClr val="000000"/>
                      </a:buClr>
                      <a:buFontTx/>
                      <a:buChar char="※"/>
                      <a:defRPr/>
                    </a:pPr>
                    <a:r>
                      <a:rPr lang="ja-JP" altLang="en-US" sz="700" b="1" smtClean="0">
                        <a:solidFill>
                          <a:srgbClr val="FF0000"/>
                        </a:solidFill>
                      </a:rPr>
                      <a:t>フチ無印刷</a:t>
                    </a:r>
                    <a:r>
                      <a:rPr lang="ja-JP" altLang="en-US" sz="700" smtClean="0"/>
                      <a:t>をご希望の場合、外側の黒い線まで背景や画像を伸ばして下さい。（右下図参照）</a:t>
                    </a:r>
                  </a:p>
                  <a:p>
                    <a:pPr>
                      <a:buClr>
                        <a:srgbClr val="000000"/>
                      </a:buClr>
                      <a:buFontTx/>
                      <a:buChar char="※"/>
                      <a:defRPr/>
                    </a:pPr>
                    <a:r>
                      <a:rPr lang="ja-JP" altLang="en-US" sz="700" smtClean="0">
                        <a:solidFill>
                          <a:srgbClr val="FF0000"/>
                        </a:solidFill>
                      </a:rPr>
                      <a:t>切れては困る絵柄や文字等</a:t>
                    </a:r>
                    <a:r>
                      <a:rPr lang="ja-JP" altLang="en-US" sz="700" smtClean="0"/>
                      <a:t>は</a:t>
                    </a:r>
                    <a:r>
                      <a:rPr lang="ja-JP" altLang="en-US" sz="700" smtClean="0">
                        <a:solidFill>
                          <a:srgbClr val="FF0000"/>
                        </a:solidFill>
                      </a:rPr>
                      <a:t>、仕上り（青い四角）より</a:t>
                    </a:r>
                    <a:r>
                      <a:rPr lang="en-US" altLang="ja-JP" sz="700" b="1" smtClean="0">
                        <a:solidFill>
                          <a:srgbClr val="FF0000"/>
                        </a:solidFill>
                      </a:rPr>
                      <a:t>2</a:t>
                    </a:r>
                    <a:r>
                      <a:rPr lang="ja-JP" altLang="en-US" sz="700" b="1" smtClean="0">
                        <a:solidFill>
                          <a:srgbClr val="FF0000"/>
                        </a:solidFill>
                      </a:rPr>
                      <a:t>～</a:t>
                    </a:r>
                    <a:r>
                      <a:rPr lang="en-US" altLang="ja-JP" sz="700" b="1" smtClean="0">
                        <a:solidFill>
                          <a:srgbClr val="FF0000"/>
                        </a:solidFill>
                      </a:rPr>
                      <a:t>3mm</a:t>
                    </a:r>
                    <a:r>
                      <a:rPr lang="ja-JP" altLang="en-US" sz="700" b="1" smtClean="0">
                        <a:solidFill>
                          <a:srgbClr val="FF0000"/>
                        </a:solidFill>
                      </a:rPr>
                      <a:t>以上内側</a:t>
                    </a:r>
                    <a:r>
                      <a:rPr lang="ja-JP" altLang="en-US" sz="700" smtClean="0">
                        <a:solidFill>
                          <a:srgbClr val="FF0000"/>
                        </a:solidFill>
                      </a:rPr>
                      <a:t>（水色の四角の中）</a:t>
                    </a:r>
                    <a:r>
                      <a:rPr lang="ja-JP" altLang="en-US" sz="700" smtClean="0"/>
                      <a:t>に入れて作成してください。</a:t>
                    </a:r>
                  </a:p>
                  <a:p>
                    <a:pPr>
                      <a:buClr>
                        <a:srgbClr val="000000"/>
                      </a:buClr>
                      <a:buFontTx/>
                      <a:buChar char="※"/>
                      <a:defRPr/>
                    </a:pPr>
                    <a:r>
                      <a:rPr lang="ja-JP" altLang="en-US" sz="700" b="1" smtClean="0">
                        <a:solidFill>
                          <a:srgbClr val="FF0000"/>
                        </a:solidFill>
                      </a:rPr>
                      <a:t>透過性</a:t>
                    </a:r>
                    <a:r>
                      <a:rPr lang="ja-JP" altLang="en-US" sz="700" smtClean="0"/>
                      <a:t>や</a:t>
                    </a:r>
                    <a:r>
                      <a:rPr lang="ja-JP" altLang="en-US" sz="700" b="1" smtClean="0">
                        <a:solidFill>
                          <a:srgbClr val="FF0000"/>
                        </a:solidFill>
                      </a:rPr>
                      <a:t>半透明</a:t>
                    </a:r>
                    <a:r>
                      <a:rPr lang="ja-JP" altLang="en-US" sz="700" smtClean="0"/>
                      <a:t>、</a:t>
                    </a:r>
                    <a:r>
                      <a:rPr lang="ja-JP" altLang="en-US" sz="700" b="1" smtClean="0">
                        <a:solidFill>
                          <a:srgbClr val="FF0000"/>
                        </a:solidFill>
                      </a:rPr>
                      <a:t>パターン</a:t>
                    </a:r>
                    <a:r>
                      <a:rPr lang="ja-JP" altLang="en-US" sz="700" smtClean="0"/>
                      <a:t>など</a:t>
                    </a:r>
                    <a:r>
                      <a:rPr lang="ja-JP" altLang="en-US" sz="700" smtClean="0">
                        <a:solidFill>
                          <a:srgbClr val="FF0000"/>
                        </a:solidFill>
                      </a:rPr>
                      <a:t>変換が正常に出来ない</a:t>
                    </a:r>
                    <a:r>
                      <a:rPr lang="ja-JP" altLang="en-US" sz="700" smtClean="0"/>
                      <a:t>場合があります。</a:t>
                    </a:r>
                  </a:p>
                  <a:p>
                    <a:pPr>
                      <a:buClr>
                        <a:srgbClr val="000000"/>
                      </a:buClr>
                      <a:buFontTx/>
                      <a:buChar char="※"/>
                      <a:defRPr/>
                    </a:pPr>
                    <a:r>
                      <a:rPr lang="ja-JP" altLang="en-US" sz="700" smtClean="0">
                        <a:solidFill>
                          <a:srgbClr val="FF0000"/>
                        </a:solidFill>
                      </a:rPr>
                      <a:t>用紙サイズの変更</a:t>
                    </a:r>
                    <a:r>
                      <a:rPr lang="ja-JP" altLang="en-US" sz="700" smtClean="0"/>
                      <a:t>や、</a:t>
                    </a:r>
                    <a:r>
                      <a:rPr lang="ja-JP" altLang="en-US" sz="700" smtClean="0">
                        <a:solidFill>
                          <a:srgbClr val="FF0000"/>
                        </a:solidFill>
                      </a:rPr>
                      <a:t>トンボの移動</a:t>
                    </a:r>
                    <a:r>
                      <a:rPr lang="ja-JP" altLang="en-US" sz="700" smtClean="0"/>
                      <a:t>、</a:t>
                    </a:r>
                    <a:r>
                      <a:rPr lang="ja-JP" altLang="en-US" sz="700" smtClean="0">
                        <a:solidFill>
                          <a:srgbClr val="FF0000"/>
                        </a:solidFill>
                      </a:rPr>
                      <a:t>変形</a:t>
                    </a:r>
                    <a:r>
                      <a:rPr lang="ja-JP" altLang="en-US" sz="700" smtClean="0"/>
                      <a:t>など</a:t>
                    </a:r>
                    <a:r>
                      <a:rPr lang="ja-JP" altLang="en-US" sz="700" smtClean="0">
                        <a:solidFill>
                          <a:srgbClr val="FF0000"/>
                        </a:solidFill>
                      </a:rPr>
                      <a:t>なさらない</a:t>
                    </a:r>
                    <a:r>
                      <a:rPr lang="ja-JP" altLang="en-US" sz="700" smtClean="0"/>
                      <a:t>ようお願いします。　</a:t>
                    </a:r>
                  </a:p>
                  <a:p>
                    <a:pPr>
                      <a:buFontTx/>
                      <a:buChar char="※"/>
                      <a:defRPr/>
                    </a:pPr>
                    <a:r>
                      <a:rPr lang="ja-JP" altLang="en-US" sz="700" smtClean="0"/>
                      <a:t>テンプレートを使用して</a:t>
                    </a:r>
                    <a:r>
                      <a:rPr lang="en-US" altLang="ja-JP" sz="700" smtClean="0"/>
                      <a:t>PDF</a:t>
                    </a:r>
                    <a:r>
                      <a:rPr lang="ja-JP" altLang="en-US" sz="700" smtClean="0"/>
                      <a:t>を作成する際は、説明部分を削除してください。また、テンプレートと同じサイズかどうか確認してください。</a:t>
                    </a:r>
                  </a:p>
                </p:txBody>
              </p:sp>
              <p:pic>
                <p:nvPicPr>
                  <p:cNvPr id="12" name="Picture 72" descr="新Suprintロゴ"/>
                  <p:cNvPicPr>
                    <a:picLocks noChangeAspect="1" noChangeArrowheads="1"/>
                  </p:cNvPicPr>
                  <p:nvPr userDrawn="1"/>
                </p:nvPicPr>
                <p:blipFill>
                  <a:blip r:embed="rId5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45" y="351"/>
                    <a:ext cx="342" cy="216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</p:grpSp>
          </p:grpSp>
        </p:grpSp>
      </p:grpSp>
    </p:spTree>
    <p:extLst>
      <p:ext uri="{BB962C8B-B14F-4D97-AF65-F5344CB8AC3E}">
        <p14:creationId xmlns:p14="http://schemas.microsoft.com/office/powerpoint/2010/main" val="42516265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76"/>
          <p:cNvGrpSpPr>
            <a:grpSpLocks/>
          </p:cNvGrpSpPr>
          <p:nvPr userDrawn="1"/>
        </p:nvGrpSpPr>
        <p:grpSpPr bwMode="auto">
          <a:xfrm>
            <a:off x="1079500" y="1079500"/>
            <a:ext cx="9182100" cy="4686300"/>
            <a:chOff x="680" y="680"/>
            <a:chExt cx="5784" cy="2952"/>
          </a:xfrm>
        </p:grpSpPr>
        <p:sp>
          <p:nvSpPr>
            <p:cNvPr id="1050" name="Line 42"/>
            <p:cNvSpPr>
              <a:spLocks noChangeShapeType="1"/>
            </p:cNvSpPr>
            <p:nvPr userDrawn="1"/>
          </p:nvSpPr>
          <p:spPr bwMode="auto">
            <a:xfrm>
              <a:off x="680" y="839"/>
              <a:ext cx="5784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1" name="Line 43"/>
            <p:cNvSpPr>
              <a:spLocks noChangeShapeType="1"/>
            </p:cNvSpPr>
            <p:nvPr userDrawn="1"/>
          </p:nvSpPr>
          <p:spPr bwMode="auto">
            <a:xfrm>
              <a:off x="680" y="907"/>
              <a:ext cx="5784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2" name="Line 44"/>
            <p:cNvSpPr>
              <a:spLocks noChangeShapeType="1"/>
            </p:cNvSpPr>
            <p:nvPr userDrawn="1"/>
          </p:nvSpPr>
          <p:spPr bwMode="auto">
            <a:xfrm>
              <a:off x="680" y="3468"/>
              <a:ext cx="5784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3" name="Line 45"/>
            <p:cNvSpPr>
              <a:spLocks noChangeShapeType="1"/>
            </p:cNvSpPr>
            <p:nvPr userDrawn="1"/>
          </p:nvSpPr>
          <p:spPr bwMode="auto">
            <a:xfrm>
              <a:off x="680" y="3400"/>
              <a:ext cx="5784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4" name="Line 46"/>
            <p:cNvSpPr>
              <a:spLocks noChangeShapeType="1"/>
            </p:cNvSpPr>
            <p:nvPr userDrawn="1"/>
          </p:nvSpPr>
          <p:spPr bwMode="auto">
            <a:xfrm>
              <a:off x="680" y="2153"/>
              <a:ext cx="5784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5" name="Line 47"/>
            <p:cNvSpPr>
              <a:spLocks noChangeShapeType="1"/>
            </p:cNvSpPr>
            <p:nvPr userDrawn="1"/>
          </p:nvSpPr>
          <p:spPr bwMode="auto">
            <a:xfrm>
              <a:off x="839" y="680"/>
              <a:ext cx="0" cy="2952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6" name="Line 48"/>
            <p:cNvSpPr>
              <a:spLocks noChangeShapeType="1"/>
            </p:cNvSpPr>
            <p:nvPr userDrawn="1"/>
          </p:nvSpPr>
          <p:spPr bwMode="auto">
            <a:xfrm>
              <a:off x="907" y="680"/>
              <a:ext cx="0" cy="2952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7" name="Line 49"/>
            <p:cNvSpPr>
              <a:spLocks noChangeShapeType="1"/>
            </p:cNvSpPr>
            <p:nvPr userDrawn="1"/>
          </p:nvSpPr>
          <p:spPr bwMode="auto">
            <a:xfrm>
              <a:off x="6302" y="680"/>
              <a:ext cx="0" cy="2952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8" name="Line 50"/>
            <p:cNvSpPr>
              <a:spLocks noChangeShapeType="1"/>
            </p:cNvSpPr>
            <p:nvPr userDrawn="1"/>
          </p:nvSpPr>
          <p:spPr bwMode="auto">
            <a:xfrm>
              <a:off x="6234" y="680"/>
              <a:ext cx="0" cy="2952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9" name="Line 51"/>
            <p:cNvSpPr>
              <a:spLocks noChangeShapeType="1"/>
            </p:cNvSpPr>
            <p:nvPr userDrawn="1"/>
          </p:nvSpPr>
          <p:spPr bwMode="auto">
            <a:xfrm>
              <a:off x="3570" y="680"/>
              <a:ext cx="0" cy="2952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60" name="Rectangle 52"/>
            <p:cNvSpPr>
              <a:spLocks noChangeArrowheads="1"/>
            </p:cNvSpPr>
            <p:nvPr userDrawn="1"/>
          </p:nvSpPr>
          <p:spPr bwMode="auto">
            <a:xfrm>
              <a:off x="839" y="839"/>
              <a:ext cx="5463" cy="2630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sp>
        <p:nvSpPr>
          <p:cNvPr id="1027" name="Rectangle 56"/>
          <p:cNvSpPr>
            <a:spLocks noChangeArrowheads="1"/>
          </p:cNvSpPr>
          <p:nvPr userDrawn="1"/>
        </p:nvSpPr>
        <p:spPr bwMode="auto">
          <a:xfrm>
            <a:off x="1079500" y="1079500"/>
            <a:ext cx="190500" cy="190500"/>
          </a:xfrm>
          <a:prstGeom prst="rect">
            <a:avLst/>
          </a:prstGeom>
          <a:solidFill>
            <a:srgbClr val="FFFFFF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sz="1200"/>
              <a:t>裏</a:t>
            </a:r>
          </a:p>
        </p:txBody>
      </p:sp>
      <p:sp>
        <p:nvSpPr>
          <p:cNvPr id="1028" name="Oval 57"/>
          <p:cNvSpPr>
            <a:spLocks noChangeArrowheads="1"/>
          </p:cNvSpPr>
          <p:nvPr userDrawn="1"/>
        </p:nvSpPr>
        <p:spPr bwMode="auto">
          <a:xfrm>
            <a:off x="10045700" y="1079500"/>
            <a:ext cx="215900" cy="215900"/>
          </a:xfrm>
          <a:prstGeom prst="ellipse">
            <a:avLst/>
          </a:prstGeom>
          <a:solidFill>
            <a:srgbClr val="FFFFFF"/>
          </a:solidFill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sz="900">
                <a:latin typeface="ＭＳ Ｐ明朝" pitchFamily="18" charset="-128"/>
                <a:ea typeface="ＭＳ Ｐ明朝" pitchFamily="18" charset="-128"/>
              </a:rPr>
              <a:t>天</a:t>
            </a:r>
          </a:p>
        </p:txBody>
      </p:sp>
      <p:sp>
        <p:nvSpPr>
          <p:cNvPr id="1029" name="Oval 58"/>
          <p:cNvSpPr>
            <a:spLocks noChangeArrowheads="1"/>
          </p:cNvSpPr>
          <p:nvPr userDrawn="1"/>
        </p:nvSpPr>
        <p:spPr bwMode="auto">
          <a:xfrm>
            <a:off x="10045700" y="5549900"/>
            <a:ext cx="215900" cy="215900"/>
          </a:xfrm>
          <a:prstGeom prst="ellipse">
            <a:avLst/>
          </a:prstGeom>
          <a:solidFill>
            <a:srgbClr val="FFFFFF"/>
          </a:solidFill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sz="900">
                <a:latin typeface="ＭＳ Ｐ明朝" pitchFamily="18" charset="-128"/>
                <a:ea typeface="ＭＳ Ｐ明朝" pitchFamily="18" charset="-128"/>
              </a:rPr>
              <a:t>地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User</dc:creator>
  <cp:lastModifiedBy>ugo-99</cp:lastModifiedBy>
  <cp:revision>8</cp:revision>
  <dcterms:created xsi:type="dcterms:W3CDTF">2010-05-31T09:14:23Z</dcterms:created>
  <dcterms:modified xsi:type="dcterms:W3CDTF">2015-08-26T07:44:52Z</dcterms:modified>
</cp:coreProperties>
</file>